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4"/>
  </p:notesMasterIdLst>
  <p:handoutMasterIdLst>
    <p:handoutMasterId r:id="rId55"/>
  </p:handoutMasterIdLst>
  <p:sldIdLst>
    <p:sldId id="312" r:id="rId2"/>
    <p:sldId id="2147483624" r:id="rId3"/>
    <p:sldId id="2147483564" r:id="rId4"/>
    <p:sldId id="285" r:id="rId5"/>
    <p:sldId id="2142532951" r:id="rId6"/>
    <p:sldId id="2147483632" r:id="rId7"/>
    <p:sldId id="2147483633" r:id="rId8"/>
    <p:sldId id="2142532909" r:id="rId9"/>
    <p:sldId id="2142532910" r:id="rId10"/>
    <p:sldId id="2147483644" r:id="rId11"/>
    <p:sldId id="2142532934" r:id="rId12"/>
    <p:sldId id="2142532916" r:id="rId13"/>
    <p:sldId id="2142532938" r:id="rId14"/>
    <p:sldId id="2147483643" r:id="rId15"/>
    <p:sldId id="2147483645" r:id="rId16"/>
    <p:sldId id="2147483646" r:id="rId17"/>
    <p:sldId id="2142532940" r:id="rId18"/>
    <p:sldId id="2142532939" r:id="rId19"/>
    <p:sldId id="2142532957" r:id="rId20"/>
    <p:sldId id="2142532943" r:id="rId21"/>
    <p:sldId id="2142532945" r:id="rId22"/>
    <p:sldId id="2147483634" r:id="rId23"/>
    <p:sldId id="2147483635" r:id="rId24"/>
    <p:sldId id="2147483636" r:id="rId25"/>
    <p:sldId id="2147483637" r:id="rId26"/>
    <p:sldId id="2147483638" r:id="rId27"/>
    <p:sldId id="2139122390" r:id="rId28"/>
    <p:sldId id="2142532902" r:id="rId29"/>
    <p:sldId id="2139122388" r:id="rId30"/>
    <p:sldId id="2147483642" r:id="rId31"/>
    <p:sldId id="258" r:id="rId32"/>
    <p:sldId id="2142532947" r:id="rId33"/>
    <p:sldId id="2139122382" r:id="rId34"/>
    <p:sldId id="2142532920" r:id="rId35"/>
    <p:sldId id="2142532922" r:id="rId36"/>
    <p:sldId id="2142532948" r:id="rId37"/>
    <p:sldId id="2142532919" r:id="rId38"/>
    <p:sldId id="2142532923" r:id="rId39"/>
    <p:sldId id="2142532953" r:id="rId40"/>
    <p:sldId id="2142532958" r:id="rId41"/>
    <p:sldId id="2147483567" r:id="rId42"/>
    <p:sldId id="2142532921" r:id="rId43"/>
    <p:sldId id="2139122387" r:id="rId44"/>
    <p:sldId id="2142532924" r:id="rId45"/>
    <p:sldId id="2142532925" r:id="rId46"/>
    <p:sldId id="2142532927" r:id="rId47"/>
    <p:sldId id="2142532954" r:id="rId48"/>
    <p:sldId id="2142532955" r:id="rId49"/>
    <p:sldId id="2139122389" r:id="rId50"/>
    <p:sldId id="2139122393" r:id="rId51"/>
    <p:sldId id="2139122395" r:id="rId52"/>
    <p:sldId id="302" r:id="rId53"/>
  </p:sldIdLst>
  <p:sldSz cx="12192000" cy="6858000"/>
  <p:notesSz cx="6858000" cy="9144000"/>
  <p:embeddedFontLst>
    <p:embeddedFont>
      <p:font typeface="Inter" panose="02000503000000020004" pitchFamily="2" charset="0"/>
      <p:regular r:id="rId56"/>
      <p:bold r:id="rId57"/>
    </p:embeddedFont>
    <p:embeddedFont>
      <p:font typeface="Inter Light" panose="02000503000000020004" pitchFamily="2" charset="0"/>
      <p:regular r:id="rId58"/>
    </p:embeddedFont>
    <p:embeddedFont>
      <p:font typeface="Inter SemiBold" panose="02000503000000020004" pitchFamily="2" charset="0"/>
      <p:regular r:id="rId59"/>
      <p:bold r:id="rId60"/>
    </p:embeddedFont>
    <p:embeddedFont>
      <p:font typeface="Microsoft Sans Serif" panose="020B0604020202020204" pitchFamily="3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3757430-50F8-A54B-919B-A1893C064E0D}">
          <p14:sldIdLst>
            <p14:sldId id="312"/>
            <p14:sldId id="2147483624"/>
          </p14:sldIdLst>
        </p14:section>
        <p14:section name="Agenda" id="{D6FBDB8D-7EC5-4F0A-AF6A-2858A09D035D}">
          <p14:sldIdLst>
            <p14:sldId id="2147483564"/>
          </p14:sldIdLst>
        </p14:section>
        <p14:section name="Vantage Health Check - Overview" id="{F7EAC447-3431-0E40-824A-22DBB2663749}">
          <p14:sldIdLst>
            <p14:sldId id="285"/>
            <p14:sldId id="2142532951"/>
            <p14:sldId id="2147483632"/>
          </p14:sldIdLst>
        </p14:section>
        <p14:section name="Platform Consumption" id="{8F035FD9-9F8E-49B8-8F36-18646A556EA9}">
          <p14:sldIdLst>
            <p14:sldId id="2147483633"/>
            <p14:sldId id="2142532909"/>
            <p14:sldId id="2142532910"/>
            <p14:sldId id="2147483644"/>
            <p14:sldId id="2142532934"/>
            <p14:sldId id="2142532916"/>
            <p14:sldId id="2142532938"/>
            <p14:sldId id="2147483643"/>
            <p14:sldId id="2147483645"/>
            <p14:sldId id="2147483646"/>
            <p14:sldId id="2142532940"/>
            <p14:sldId id="2142532939"/>
            <p14:sldId id="2142532957"/>
            <p14:sldId id="2142532943"/>
            <p14:sldId id="2142532945"/>
            <p14:sldId id="2147483634"/>
          </p14:sldIdLst>
        </p14:section>
        <p14:section name="Query Monitoring" id="{D1ACBD02-1C2E-4D77-9791-C73925E58F4F}">
          <p14:sldIdLst>
            <p14:sldId id="2147483635"/>
            <p14:sldId id="2147483636"/>
            <p14:sldId id="2147483637"/>
            <p14:sldId id="2147483638"/>
            <p14:sldId id="2139122390"/>
            <p14:sldId id="2142532902"/>
            <p14:sldId id="2139122388"/>
            <p14:sldId id="2147483642"/>
            <p14:sldId id="258"/>
          </p14:sldIdLst>
        </p14:section>
        <p14:section name="Workload Management" id="{FDD4CB13-D57C-49EC-BAE9-C8F858188048}">
          <p14:sldIdLst>
            <p14:sldId id="2142532947"/>
            <p14:sldId id="2139122382"/>
            <p14:sldId id="2142532920"/>
            <p14:sldId id="2142532922"/>
          </p14:sldIdLst>
        </p14:section>
        <p14:section name="Feature Usage" id="{0DE253AE-8CFE-413D-B411-14A4722E6B1B}">
          <p14:sldIdLst>
            <p14:sldId id="2142532948"/>
            <p14:sldId id="2142532919"/>
            <p14:sldId id="2142532923"/>
            <p14:sldId id="2142532953"/>
            <p14:sldId id="2142532958"/>
          </p14:sldIdLst>
        </p14:section>
        <p14:section name="Back Up Slides" id="{1665F3DF-E941-4B92-9FC9-78816FDFE7C0}">
          <p14:sldIdLst>
            <p14:sldId id="2147483567"/>
            <p14:sldId id="2142532921"/>
            <p14:sldId id="2139122387"/>
            <p14:sldId id="2142532924"/>
            <p14:sldId id="2142532925"/>
            <p14:sldId id="2142532927"/>
            <p14:sldId id="2142532954"/>
            <p14:sldId id="2142532955"/>
            <p14:sldId id="2139122389"/>
            <p14:sldId id="2139122393"/>
            <p14:sldId id="2139122395"/>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AFF"/>
    <a:srgbClr val="04CE7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88520" autoAdjust="0"/>
  </p:normalViewPr>
  <p:slideViewPr>
    <p:cSldViewPr snapToGrid="0">
      <p:cViewPr varScale="1">
        <p:scale>
          <a:sx n="55" d="100"/>
          <a:sy n="55" d="100"/>
        </p:scale>
        <p:origin x="410" y="2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 Hassan" userId="72b44764-6718-4eb5-979c-fc4e67a1d4a7" providerId="ADAL" clId="{78913D49-EBC4-4BFE-B2BB-76DDCA055F76}"/>
    <pc:docChg chg="modSld">
      <pc:chgData name="Munir, Hassan" userId="72b44764-6718-4eb5-979c-fc4e67a1d4a7" providerId="ADAL" clId="{78913D49-EBC4-4BFE-B2BB-76DDCA055F76}" dt="2024-10-09T19:07:30.710" v="19" actId="20577"/>
      <pc:docMkLst>
        <pc:docMk/>
      </pc:docMkLst>
      <pc:sldChg chg="modSp mod">
        <pc:chgData name="Munir, Hassan" userId="72b44764-6718-4eb5-979c-fc4e67a1d4a7" providerId="ADAL" clId="{78913D49-EBC4-4BFE-B2BB-76DDCA055F76}" dt="2024-10-09T19:07:30.710" v="19" actId="20577"/>
        <pc:sldMkLst>
          <pc:docMk/>
          <pc:sldMk cId="185477039" sldId="339"/>
        </pc:sldMkLst>
      </pc:sldChg>
    </pc:docChg>
  </pc:docChgLst>
  <pc:docChgLst>
    <pc:chgData name="Munir, Hassan" userId="72b44764-6718-4eb5-979c-fc4e67a1d4a7" providerId="ADAL" clId="{A9C3A9E8-5027-4A41-B9B0-D1082D191EB0}"/>
    <pc:docChg chg="undo custSel addSld delSld modSld sldOrd addSection delSection modSection">
      <pc:chgData name="Munir, Hassan" userId="72b44764-6718-4eb5-979c-fc4e67a1d4a7" providerId="ADAL" clId="{A9C3A9E8-5027-4A41-B9B0-D1082D191EB0}" dt="2025-04-16T14:12:05.388" v="83" actId="20577"/>
      <pc:docMkLst>
        <pc:docMk/>
      </pc:docMkLst>
      <pc:sldChg chg="add del">
        <pc:chgData name="Munir, Hassan" userId="72b44764-6718-4eb5-979c-fc4e67a1d4a7" providerId="ADAL" clId="{A9C3A9E8-5027-4A41-B9B0-D1082D191EB0}" dt="2025-04-09T13:00:06.707" v="81"/>
        <pc:sldMkLst>
          <pc:docMk/>
          <pc:sldMk cId="1907046739" sldId="302"/>
        </pc:sldMkLst>
      </pc:sldChg>
      <pc:sldChg chg="modSp del mod">
        <pc:chgData name="Munir, Hassan" userId="72b44764-6718-4eb5-979c-fc4e67a1d4a7" providerId="ADAL" clId="{A9C3A9E8-5027-4A41-B9B0-D1082D191EB0}" dt="2025-04-09T12:50:16.823" v="26" actId="47"/>
        <pc:sldMkLst>
          <pc:docMk/>
          <pc:sldMk cId="1447831917" sldId="337"/>
        </pc:sldMkLst>
      </pc:sldChg>
      <pc:sldChg chg="del">
        <pc:chgData name="Munir, Hassan" userId="72b44764-6718-4eb5-979c-fc4e67a1d4a7" providerId="ADAL" clId="{A9C3A9E8-5027-4A41-B9B0-D1082D191EB0}" dt="2025-04-09T12:50:16.823" v="26" actId="47"/>
        <pc:sldMkLst>
          <pc:docMk/>
          <pc:sldMk cId="185477039" sldId="339"/>
        </pc:sldMkLst>
      </pc:sldChg>
      <pc:sldChg chg="add del">
        <pc:chgData name="Munir, Hassan" userId="72b44764-6718-4eb5-979c-fc4e67a1d4a7" providerId="ADAL" clId="{A9C3A9E8-5027-4A41-B9B0-D1082D191EB0}" dt="2025-04-09T12:53:39.185" v="38" actId="2696"/>
        <pc:sldMkLst>
          <pc:docMk/>
          <pc:sldMk cId="562899921" sldId="2139122382"/>
        </pc:sldMkLst>
      </pc:sldChg>
      <pc:sldChg chg="del">
        <pc:chgData name="Munir, Hassan" userId="72b44764-6718-4eb5-979c-fc4e67a1d4a7" providerId="ADAL" clId="{A9C3A9E8-5027-4A41-B9B0-D1082D191EB0}" dt="2025-04-09T12:54:08.111" v="41" actId="2696"/>
        <pc:sldMkLst>
          <pc:docMk/>
          <pc:sldMk cId="3065300150" sldId="2139122387"/>
        </pc:sldMkLst>
      </pc:sldChg>
      <pc:sldChg chg="add">
        <pc:chgData name="Munir, Hassan" userId="72b44764-6718-4eb5-979c-fc4e67a1d4a7" providerId="ADAL" clId="{A9C3A9E8-5027-4A41-B9B0-D1082D191EB0}" dt="2025-04-09T12:54:15.514" v="42"/>
        <pc:sldMkLst>
          <pc:docMk/>
          <pc:sldMk cId="3152174325" sldId="2139122387"/>
        </pc:sldMkLst>
      </pc:sldChg>
      <pc:sldChg chg="add">
        <pc:chgData name="Munir, Hassan" userId="72b44764-6718-4eb5-979c-fc4e67a1d4a7" providerId="ADAL" clId="{A9C3A9E8-5027-4A41-B9B0-D1082D191EB0}" dt="2025-04-09T12:50:05.585" v="25"/>
        <pc:sldMkLst>
          <pc:docMk/>
          <pc:sldMk cId="3260843010" sldId="2139122388"/>
        </pc:sldMkLst>
      </pc:sldChg>
      <pc:sldChg chg="del">
        <pc:chgData name="Munir, Hassan" userId="72b44764-6718-4eb5-979c-fc4e67a1d4a7" providerId="ADAL" clId="{A9C3A9E8-5027-4A41-B9B0-D1082D191EB0}" dt="2025-04-09T12:50:02.465" v="24" actId="2696"/>
        <pc:sldMkLst>
          <pc:docMk/>
          <pc:sldMk cId="3977435591" sldId="2139122388"/>
        </pc:sldMkLst>
      </pc:sldChg>
      <pc:sldChg chg="add">
        <pc:chgData name="Munir, Hassan" userId="72b44764-6718-4eb5-979c-fc4e67a1d4a7" providerId="ADAL" clId="{A9C3A9E8-5027-4A41-B9B0-D1082D191EB0}" dt="2025-04-09T12:59:38.250" v="77"/>
        <pc:sldMkLst>
          <pc:docMk/>
          <pc:sldMk cId="1119343183" sldId="2139122389"/>
        </pc:sldMkLst>
      </pc:sldChg>
      <pc:sldChg chg="del ord">
        <pc:chgData name="Munir, Hassan" userId="72b44764-6718-4eb5-979c-fc4e67a1d4a7" providerId="ADAL" clId="{A9C3A9E8-5027-4A41-B9B0-D1082D191EB0}" dt="2025-04-09T12:59:33.332" v="76" actId="2696"/>
        <pc:sldMkLst>
          <pc:docMk/>
          <pc:sldMk cId="2448945366" sldId="2139122389"/>
        </pc:sldMkLst>
      </pc:sldChg>
      <pc:sldChg chg="add">
        <pc:chgData name="Munir, Hassan" userId="72b44764-6718-4eb5-979c-fc4e67a1d4a7" providerId="ADAL" clId="{A9C3A9E8-5027-4A41-B9B0-D1082D191EB0}" dt="2025-04-09T12:50:44.718" v="29"/>
        <pc:sldMkLst>
          <pc:docMk/>
          <pc:sldMk cId="764757977" sldId="2139122390"/>
        </pc:sldMkLst>
      </pc:sldChg>
      <pc:sldChg chg="del">
        <pc:chgData name="Munir, Hassan" userId="72b44764-6718-4eb5-979c-fc4e67a1d4a7" providerId="ADAL" clId="{A9C3A9E8-5027-4A41-B9B0-D1082D191EB0}" dt="2025-04-09T12:50:42.208" v="28" actId="2696"/>
        <pc:sldMkLst>
          <pc:docMk/>
          <pc:sldMk cId="2229339147" sldId="2139122390"/>
        </pc:sldMkLst>
      </pc:sldChg>
      <pc:sldChg chg="del">
        <pc:chgData name="Munir, Hassan" userId="72b44764-6718-4eb5-979c-fc4e67a1d4a7" providerId="ADAL" clId="{A9C3A9E8-5027-4A41-B9B0-D1082D191EB0}" dt="2025-04-09T12:58:49.319" v="70" actId="47"/>
        <pc:sldMkLst>
          <pc:docMk/>
          <pc:sldMk cId="3362612137" sldId="2139122392"/>
        </pc:sldMkLst>
      </pc:sldChg>
      <pc:sldChg chg="add">
        <pc:chgData name="Munir, Hassan" userId="72b44764-6718-4eb5-979c-fc4e67a1d4a7" providerId="ADAL" clId="{A9C3A9E8-5027-4A41-B9B0-D1082D191EB0}" dt="2025-04-09T12:59:38.250" v="77"/>
        <pc:sldMkLst>
          <pc:docMk/>
          <pc:sldMk cId="442642346" sldId="2139122393"/>
        </pc:sldMkLst>
      </pc:sldChg>
      <pc:sldChg chg="del">
        <pc:chgData name="Munir, Hassan" userId="72b44764-6718-4eb5-979c-fc4e67a1d4a7" providerId="ADAL" clId="{A9C3A9E8-5027-4A41-B9B0-D1082D191EB0}" dt="2025-04-09T12:59:33.332" v="76" actId="2696"/>
        <pc:sldMkLst>
          <pc:docMk/>
          <pc:sldMk cId="2467254349" sldId="2139122393"/>
        </pc:sldMkLst>
      </pc:sldChg>
      <pc:sldChg chg="add">
        <pc:chgData name="Munir, Hassan" userId="72b44764-6718-4eb5-979c-fc4e67a1d4a7" providerId="ADAL" clId="{A9C3A9E8-5027-4A41-B9B0-D1082D191EB0}" dt="2025-04-09T12:59:38.250" v="77"/>
        <pc:sldMkLst>
          <pc:docMk/>
          <pc:sldMk cId="1186186277" sldId="2139122395"/>
        </pc:sldMkLst>
      </pc:sldChg>
      <pc:sldChg chg="del">
        <pc:chgData name="Munir, Hassan" userId="72b44764-6718-4eb5-979c-fc4e67a1d4a7" providerId="ADAL" clId="{A9C3A9E8-5027-4A41-B9B0-D1082D191EB0}" dt="2025-04-09T12:59:33.332" v="76" actId="2696"/>
        <pc:sldMkLst>
          <pc:docMk/>
          <pc:sldMk cId="3568286975" sldId="2139122395"/>
        </pc:sldMkLst>
      </pc:sldChg>
      <pc:sldChg chg="del">
        <pc:chgData name="Munir, Hassan" userId="72b44764-6718-4eb5-979c-fc4e67a1d4a7" providerId="ADAL" clId="{A9C3A9E8-5027-4A41-B9B0-D1082D191EB0}" dt="2025-04-09T12:50:02.465" v="24" actId="2696"/>
        <pc:sldMkLst>
          <pc:docMk/>
          <pc:sldMk cId="62132156" sldId="2142532902"/>
        </pc:sldMkLst>
      </pc:sldChg>
      <pc:sldChg chg="add">
        <pc:chgData name="Munir, Hassan" userId="72b44764-6718-4eb5-979c-fc4e67a1d4a7" providerId="ADAL" clId="{A9C3A9E8-5027-4A41-B9B0-D1082D191EB0}" dt="2025-04-09T12:50:05.585" v="25"/>
        <pc:sldMkLst>
          <pc:docMk/>
          <pc:sldMk cId="907969972" sldId="2142532902"/>
        </pc:sldMkLst>
      </pc:sldChg>
      <pc:sldChg chg="add del">
        <pc:chgData name="Munir, Hassan" userId="72b44764-6718-4eb5-979c-fc4e67a1d4a7" providerId="ADAL" clId="{A9C3A9E8-5027-4A41-B9B0-D1082D191EB0}" dt="2025-04-09T13:00:02.555" v="79" actId="47"/>
        <pc:sldMkLst>
          <pc:docMk/>
          <pc:sldMk cId="1316624612" sldId="2142532909"/>
        </pc:sldMkLst>
      </pc:sldChg>
      <pc:sldChg chg="del">
        <pc:chgData name="Munir, Hassan" userId="72b44764-6718-4eb5-979c-fc4e67a1d4a7" providerId="ADAL" clId="{A9C3A9E8-5027-4A41-B9B0-D1082D191EB0}" dt="2025-04-09T12:46:43.875" v="14" actId="2696"/>
        <pc:sldMkLst>
          <pc:docMk/>
          <pc:sldMk cId="3509793651" sldId="2142532909"/>
        </pc:sldMkLst>
      </pc:sldChg>
      <pc:sldChg chg="del">
        <pc:chgData name="Munir, Hassan" userId="72b44764-6718-4eb5-979c-fc4e67a1d4a7" providerId="ADAL" clId="{A9C3A9E8-5027-4A41-B9B0-D1082D191EB0}" dt="2025-04-09T12:46:43.875" v="14" actId="2696"/>
        <pc:sldMkLst>
          <pc:docMk/>
          <pc:sldMk cId="2726327299" sldId="2142532910"/>
        </pc:sldMkLst>
      </pc:sldChg>
      <pc:sldChg chg="add">
        <pc:chgData name="Munir, Hassan" userId="72b44764-6718-4eb5-979c-fc4e67a1d4a7" providerId="ADAL" clId="{A9C3A9E8-5027-4A41-B9B0-D1082D191EB0}" dt="2025-04-09T12:46:57.097" v="15"/>
        <pc:sldMkLst>
          <pc:docMk/>
          <pc:sldMk cId="3662291754" sldId="2142532910"/>
        </pc:sldMkLst>
      </pc:sldChg>
      <pc:sldChg chg="add">
        <pc:chgData name="Munir, Hassan" userId="72b44764-6718-4eb5-979c-fc4e67a1d4a7" providerId="ADAL" clId="{A9C3A9E8-5027-4A41-B9B0-D1082D191EB0}" dt="2025-04-09T12:46:57.097" v="15"/>
        <pc:sldMkLst>
          <pc:docMk/>
          <pc:sldMk cId="1701621334" sldId="2142532916"/>
        </pc:sldMkLst>
      </pc:sldChg>
      <pc:sldChg chg="del">
        <pc:chgData name="Munir, Hassan" userId="72b44764-6718-4eb5-979c-fc4e67a1d4a7" providerId="ADAL" clId="{A9C3A9E8-5027-4A41-B9B0-D1082D191EB0}" dt="2025-04-09T12:46:43.875" v="14" actId="2696"/>
        <pc:sldMkLst>
          <pc:docMk/>
          <pc:sldMk cId="3815425124" sldId="2142532916"/>
        </pc:sldMkLst>
      </pc:sldChg>
      <pc:sldChg chg="delSp modSp mod">
        <pc:chgData name="Munir, Hassan" userId="72b44764-6718-4eb5-979c-fc4e67a1d4a7" providerId="ADAL" clId="{A9C3A9E8-5027-4A41-B9B0-D1082D191EB0}" dt="2025-04-09T12:55:15.783" v="50" actId="1076"/>
        <pc:sldMkLst>
          <pc:docMk/>
          <pc:sldMk cId="3368545411" sldId="2142532919"/>
        </pc:sldMkLst>
      </pc:sldChg>
      <pc:sldChg chg="add del">
        <pc:chgData name="Munir, Hassan" userId="72b44764-6718-4eb5-979c-fc4e67a1d4a7" providerId="ADAL" clId="{A9C3A9E8-5027-4A41-B9B0-D1082D191EB0}" dt="2025-04-09T12:53:39.185" v="38" actId="2696"/>
        <pc:sldMkLst>
          <pc:docMk/>
          <pc:sldMk cId="1627687572" sldId="2142532920"/>
        </pc:sldMkLst>
      </pc:sldChg>
      <pc:sldChg chg="add">
        <pc:chgData name="Munir, Hassan" userId="72b44764-6718-4eb5-979c-fc4e67a1d4a7" providerId="ADAL" clId="{A9C3A9E8-5027-4A41-B9B0-D1082D191EB0}" dt="2025-04-09T12:53:52.813" v="40"/>
        <pc:sldMkLst>
          <pc:docMk/>
          <pc:sldMk cId="686107691" sldId="2142532921"/>
        </pc:sldMkLst>
      </pc:sldChg>
      <pc:sldChg chg="del">
        <pc:chgData name="Munir, Hassan" userId="72b44764-6718-4eb5-979c-fc4e67a1d4a7" providerId="ADAL" clId="{A9C3A9E8-5027-4A41-B9B0-D1082D191EB0}" dt="2025-04-09T12:53:48.193" v="39" actId="2696"/>
        <pc:sldMkLst>
          <pc:docMk/>
          <pc:sldMk cId="1814431214" sldId="2142532921"/>
        </pc:sldMkLst>
      </pc:sldChg>
      <pc:sldChg chg="delSp modSp mod">
        <pc:chgData name="Munir, Hassan" userId="72b44764-6718-4eb5-979c-fc4e67a1d4a7" providerId="ADAL" clId="{A9C3A9E8-5027-4A41-B9B0-D1082D191EB0}" dt="2025-04-09T12:56:00.956" v="55" actId="1076"/>
        <pc:sldMkLst>
          <pc:docMk/>
          <pc:sldMk cId="3904187547" sldId="2142532923"/>
        </pc:sldMkLst>
      </pc:sldChg>
      <pc:sldChg chg="add">
        <pc:chgData name="Munir, Hassan" userId="72b44764-6718-4eb5-979c-fc4e67a1d4a7" providerId="ADAL" clId="{A9C3A9E8-5027-4A41-B9B0-D1082D191EB0}" dt="2025-04-09T12:56:40.992" v="57"/>
        <pc:sldMkLst>
          <pc:docMk/>
          <pc:sldMk cId="1177296740" sldId="2142532924"/>
        </pc:sldMkLst>
      </pc:sldChg>
      <pc:sldChg chg="del">
        <pc:chgData name="Munir, Hassan" userId="72b44764-6718-4eb5-979c-fc4e67a1d4a7" providerId="ADAL" clId="{A9C3A9E8-5027-4A41-B9B0-D1082D191EB0}" dt="2025-04-09T12:56:38.227" v="56" actId="2696"/>
        <pc:sldMkLst>
          <pc:docMk/>
          <pc:sldMk cId="4201473196" sldId="2142532924"/>
        </pc:sldMkLst>
      </pc:sldChg>
      <pc:sldChg chg="del">
        <pc:chgData name="Munir, Hassan" userId="72b44764-6718-4eb5-979c-fc4e67a1d4a7" providerId="ADAL" clId="{A9C3A9E8-5027-4A41-B9B0-D1082D191EB0}" dt="2025-04-09T12:56:38.227" v="56" actId="2696"/>
        <pc:sldMkLst>
          <pc:docMk/>
          <pc:sldMk cId="617302634" sldId="2142532925"/>
        </pc:sldMkLst>
      </pc:sldChg>
      <pc:sldChg chg="add">
        <pc:chgData name="Munir, Hassan" userId="72b44764-6718-4eb5-979c-fc4e67a1d4a7" providerId="ADAL" clId="{A9C3A9E8-5027-4A41-B9B0-D1082D191EB0}" dt="2025-04-09T12:56:40.992" v="57"/>
        <pc:sldMkLst>
          <pc:docMk/>
          <pc:sldMk cId="3535750885" sldId="2142532925"/>
        </pc:sldMkLst>
      </pc:sldChg>
      <pc:sldChg chg="del">
        <pc:chgData name="Munir, Hassan" userId="72b44764-6718-4eb5-979c-fc4e67a1d4a7" providerId="ADAL" clId="{A9C3A9E8-5027-4A41-B9B0-D1082D191EB0}" dt="2025-04-09T12:56:38.227" v="56" actId="2696"/>
        <pc:sldMkLst>
          <pc:docMk/>
          <pc:sldMk cId="1176482397" sldId="2142532927"/>
        </pc:sldMkLst>
      </pc:sldChg>
      <pc:sldChg chg="add">
        <pc:chgData name="Munir, Hassan" userId="72b44764-6718-4eb5-979c-fc4e67a1d4a7" providerId="ADAL" clId="{A9C3A9E8-5027-4A41-B9B0-D1082D191EB0}" dt="2025-04-09T12:56:40.992" v="57"/>
        <pc:sldMkLst>
          <pc:docMk/>
          <pc:sldMk cId="3991460190" sldId="2142532927"/>
        </pc:sldMkLst>
      </pc:sldChg>
      <pc:sldChg chg="del">
        <pc:chgData name="Munir, Hassan" userId="72b44764-6718-4eb5-979c-fc4e67a1d4a7" providerId="ADAL" clId="{A9C3A9E8-5027-4A41-B9B0-D1082D191EB0}" dt="2025-04-09T12:58:08.616" v="67" actId="47"/>
        <pc:sldMkLst>
          <pc:docMk/>
          <pc:sldMk cId="2018048374" sldId="2142532928"/>
        </pc:sldMkLst>
      </pc:sldChg>
      <pc:sldChg chg="del">
        <pc:chgData name="Munir, Hassan" userId="72b44764-6718-4eb5-979c-fc4e67a1d4a7" providerId="ADAL" clId="{A9C3A9E8-5027-4A41-B9B0-D1082D191EB0}" dt="2025-04-09T13:00:02.555" v="79" actId="47"/>
        <pc:sldMkLst>
          <pc:docMk/>
          <pc:sldMk cId="4073498327" sldId="2142532930"/>
        </pc:sldMkLst>
      </pc:sldChg>
      <pc:sldChg chg="del">
        <pc:chgData name="Munir, Hassan" userId="72b44764-6718-4eb5-979c-fc4e67a1d4a7" providerId="ADAL" clId="{A9C3A9E8-5027-4A41-B9B0-D1082D191EB0}" dt="2025-04-09T13:00:02.555" v="79" actId="47"/>
        <pc:sldMkLst>
          <pc:docMk/>
          <pc:sldMk cId="1100068645" sldId="2142532931"/>
        </pc:sldMkLst>
      </pc:sldChg>
      <pc:sldChg chg="del">
        <pc:chgData name="Munir, Hassan" userId="72b44764-6718-4eb5-979c-fc4e67a1d4a7" providerId="ADAL" clId="{A9C3A9E8-5027-4A41-B9B0-D1082D191EB0}" dt="2025-04-09T13:00:02.555" v="79" actId="47"/>
        <pc:sldMkLst>
          <pc:docMk/>
          <pc:sldMk cId="3035509284" sldId="2142532932"/>
        </pc:sldMkLst>
      </pc:sldChg>
      <pc:sldChg chg="add">
        <pc:chgData name="Munir, Hassan" userId="72b44764-6718-4eb5-979c-fc4e67a1d4a7" providerId="ADAL" clId="{A9C3A9E8-5027-4A41-B9B0-D1082D191EB0}" dt="2025-04-09T12:46:57.097" v="15"/>
        <pc:sldMkLst>
          <pc:docMk/>
          <pc:sldMk cId="1759270950" sldId="2142532934"/>
        </pc:sldMkLst>
      </pc:sldChg>
      <pc:sldChg chg="del">
        <pc:chgData name="Munir, Hassan" userId="72b44764-6718-4eb5-979c-fc4e67a1d4a7" providerId="ADAL" clId="{A9C3A9E8-5027-4A41-B9B0-D1082D191EB0}" dt="2025-04-09T12:46:43.875" v="14" actId="2696"/>
        <pc:sldMkLst>
          <pc:docMk/>
          <pc:sldMk cId="2581641127" sldId="2142532934"/>
        </pc:sldMkLst>
      </pc:sldChg>
      <pc:sldChg chg="del">
        <pc:chgData name="Munir, Hassan" userId="72b44764-6718-4eb5-979c-fc4e67a1d4a7" providerId="ADAL" clId="{A9C3A9E8-5027-4A41-B9B0-D1082D191EB0}" dt="2025-04-09T12:46:43.875" v="14" actId="2696"/>
        <pc:sldMkLst>
          <pc:docMk/>
          <pc:sldMk cId="3603556841" sldId="2142532946"/>
        </pc:sldMkLst>
      </pc:sldChg>
      <pc:sldChg chg="add del">
        <pc:chgData name="Munir, Hassan" userId="72b44764-6718-4eb5-979c-fc4e67a1d4a7" providerId="ADAL" clId="{A9C3A9E8-5027-4A41-B9B0-D1082D191EB0}" dt="2025-04-09T12:59:42.204" v="78" actId="47"/>
        <pc:sldMkLst>
          <pc:docMk/>
          <pc:sldMk cId="3687633660" sldId="2142532946"/>
        </pc:sldMkLst>
      </pc:sldChg>
      <pc:sldChg chg="addSp modSp mod">
        <pc:chgData name="Munir, Hassan" userId="72b44764-6718-4eb5-979c-fc4e67a1d4a7" providerId="ADAL" clId="{A9C3A9E8-5027-4A41-B9B0-D1082D191EB0}" dt="2025-04-09T12:53:14.144" v="36" actId="14100"/>
        <pc:sldMkLst>
          <pc:docMk/>
          <pc:sldMk cId="3796662790" sldId="2142532947"/>
        </pc:sldMkLst>
      </pc:sldChg>
      <pc:sldChg chg="addSp modSp mod">
        <pc:chgData name="Munir, Hassan" userId="72b44764-6718-4eb5-979c-fc4e67a1d4a7" providerId="ADAL" clId="{A9C3A9E8-5027-4A41-B9B0-D1082D191EB0}" dt="2025-04-09T12:54:40.285" v="44" actId="1076"/>
        <pc:sldMkLst>
          <pc:docMk/>
          <pc:sldMk cId="3502465053" sldId="2142532948"/>
        </pc:sldMkLst>
      </pc:sldChg>
      <pc:sldChg chg="del">
        <pc:chgData name="Munir, Hassan" userId="72b44764-6718-4eb5-979c-fc4e67a1d4a7" providerId="ADAL" clId="{A9C3A9E8-5027-4A41-B9B0-D1082D191EB0}" dt="2025-04-09T12:58:58.959" v="71" actId="47"/>
        <pc:sldMkLst>
          <pc:docMk/>
          <pc:sldMk cId="272987517" sldId="2142532949"/>
        </pc:sldMkLst>
      </pc:sldChg>
      <pc:sldChg chg="del">
        <pc:chgData name="Munir, Hassan" userId="72b44764-6718-4eb5-979c-fc4e67a1d4a7" providerId="ADAL" clId="{A9C3A9E8-5027-4A41-B9B0-D1082D191EB0}" dt="2025-04-09T13:00:05.429" v="80" actId="47"/>
        <pc:sldMkLst>
          <pc:docMk/>
          <pc:sldMk cId="2405903487" sldId="2142532950"/>
        </pc:sldMkLst>
      </pc:sldChg>
      <pc:sldChg chg="del">
        <pc:chgData name="Munir, Hassan" userId="72b44764-6718-4eb5-979c-fc4e67a1d4a7" providerId="ADAL" clId="{A9C3A9E8-5027-4A41-B9B0-D1082D191EB0}" dt="2025-04-09T12:50:16.823" v="26" actId="47"/>
        <pc:sldMkLst>
          <pc:docMk/>
          <pc:sldMk cId="3456837537" sldId="2142532952"/>
        </pc:sldMkLst>
      </pc:sldChg>
      <pc:sldChg chg="ord">
        <pc:chgData name="Munir, Hassan" userId="72b44764-6718-4eb5-979c-fc4e67a1d4a7" providerId="ADAL" clId="{A9C3A9E8-5027-4A41-B9B0-D1082D191EB0}" dt="2025-04-09T12:58:11.701" v="69"/>
        <pc:sldMkLst>
          <pc:docMk/>
          <pc:sldMk cId="34521720" sldId="2142532953"/>
        </pc:sldMkLst>
      </pc:sldChg>
      <pc:sldChg chg="add">
        <pc:chgData name="Munir, Hassan" userId="72b44764-6718-4eb5-979c-fc4e67a1d4a7" providerId="ADAL" clId="{A9C3A9E8-5027-4A41-B9B0-D1082D191EB0}" dt="2025-04-09T12:56:40.992" v="57"/>
        <pc:sldMkLst>
          <pc:docMk/>
          <pc:sldMk cId="2809364113" sldId="2142532954"/>
        </pc:sldMkLst>
      </pc:sldChg>
      <pc:sldChg chg="del">
        <pc:chgData name="Munir, Hassan" userId="72b44764-6718-4eb5-979c-fc4e67a1d4a7" providerId="ADAL" clId="{A9C3A9E8-5027-4A41-B9B0-D1082D191EB0}" dt="2025-04-09T12:56:38.227" v="56" actId="2696"/>
        <pc:sldMkLst>
          <pc:docMk/>
          <pc:sldMk cId="3258381732" sldId="2142532954"/>
        </pc:sldMkLst>
      </pc:sldChg>
      <pc:sldChg chg="add">
        <pc:chgData name="Munir, Hassan" userId="72b44764-6718-4eb5-979c-fc4e67a1d4a7" providerId="ADAL" clId="{A9C3A9E8-5027-4A41-B9B0-D1082D191EB0}" dt="2025-04-09T12:56:40.992" v="57"/>
        <pc:sldMkLst>
          <pc:docMk/>
          <pc:sldMk cId="495905090" sldId="2142532955"/>
        </pc:sldMkLst>
      </pc:sldChg>
      <pc:sldChg chg="del">
        <pc:chgData name="Munir, Hassan" userId="72b44764-6718-4eb5-979c-fc4e67a1d4a7" providerId="ADAL" clId="{A9C3A9E8-5027-4A41-B9B0-D1082D191EB0}" dt="2025-04-09T12:56:38.227" v="56" actId="2696"/>
        <pc:sldMkLst>
          <pc:docMk/>
          <pc:sldMk cId="2548378594" sldId="2142532955"/>
        </pc:sldMkLst>
      </pc:sldChg>
      <pc:sldChg chg="del">
        <pc:chgData name="Munir, Hassan" userId="72b44764-6718-4eb5-979c-fc4e67a1d4a7" providerId="ADAL" clId="{A9C3A9E8-5027-4A41-B9B0-D1082D191EB0}" dt="2025-04-09T12:46:43.875" v="14" actId="2696"/>
        <pc:sldMkLst>
          <pc:docMk/>
          <pc:sldMk cId="645084428" sldId="2142532956"/>
        </pc:sldMkLst>
      </pc:sldChg>
      <pc:sldChg chg="add">
        <pc:chgData name="Munir, Hassan" userId="72b44764-6718-4eb5-979c-fc4e67a1d4a7" providerId="ADAL" clId="{A9C3A9E8-5027-4A41-B9B0-D1082D191EB0}" dt="2025-04-09T12:46:57.097" v="15"/>
        <pc:sldMkLst>
          <pc:docMk/>
          <pc:sldMk cId="901368968" sldId="2142532956"/>
        </pc:sldMkLst>
      </pc:sldChg>
      <pc:sldChg chg="addSp delSp modSp mod">
        <pc:chgData name="Munir, Hassan" userId="72b44764-6718-4eb5-979c-fc4e67a1d4a7" providerId="ADAL" clId="{A9C3A9E8-5027-4A41-B9B0-D1082D191EB0}" dt="2025-04-09T12:58:01.487" v="66" actId="14100"/>
        <pc:sldMkLst>
          <pc:docMk/>
          <pc:sldMk cId="3122168969" sldId="2142532958"/>
        </pc:sldMkLst>
      </pc:sldChg>
      <pc:sldChg chg="modSp add mod">
        <pc:chgData name="Munir, Hassan" userId="72b44764-6718-4eb5-979c-fc4e67a1d4a7" providerId="ADAL" clId="{A9C3A9E8-5027-4A41-B9B0-D1082D191EB0}" dt="2025-04-16T14:12:05.388" v="83" actId="20577"/>
        <pc:sldMkLst>
          <pc:docMk/>
          <pc:sldMk cId="1272013163" sldId="2147483567"/>
        </pc:sldMkLst>
      </pc:sldChg>
      <pc:sldChg chg="ord">
        <pc:chgData name="Munir, Hassan" userId="72b44764-6718-4eb5-979c-fc4e67a1d4a7" providerId="ADAL" clId="{A9C3A9E8-5027-4A41-B9B0-D1082D191EB0}" dt="2025-04-09T12:40:14.590" v="4"/>
        <pc:sldMkLst>
          <pc:docMk/>
          <pc:sldMk cId="3144296915" sldId="2147483632"/>
        </pc:sldMkLst>
      </pc:sldChg>
      <pc:sldChg chg="add del">
        <pc:chgData name="Munir, Hassan" userId="72b44764-6718-4eb5-979c-fc4e67a1d4a7" providerId="ADAL" clId="{A9C3A9E8-5027-4A41-B9B0-D1082D191EB0}" dt="2025-04-09T12:45:53.556" v="10"/>
        <pc:sldMkLst>
          <pc:docMk/>
          <pc:sldMk cId="1074156813" sldId="2147483633"/>
        </pc:sldMkLst>
      </pc:sldChg>
      <pc:sldChg chg="add ord">
        <pc:chgData name="Munir, Hassan" userId="72b44764-6718-4eb5-979c-fc4e67a1d4a7" providerId="ADAL" clId="{A9C3A9E8-5027-4A41-B9B0-D1082D191EB0}" dt="2025-04-09T12:45:59.486" v="13"/>
        <pc:sldMkLst>
          <pc:docMk/>
          <pc:sldMk cId="2387149314" sldId="2147483633"/>
        </pc:sldMkLst>
      </pc:sldChg>
      <pc:sldChg chg="add del">
        <pc:chgData name="Munir, Hassan" userId="72b44764-6718-4eb5-979c-fc4e67a1d4a7" providerId="ADAL" clId="{A9C3A9E8-5027-4A41-B9B0-D1082D191EB0}" dt="2025-04-09T12:47:50.258" v="17"/>
        <pc:sldMkLst>
          <pc:docMk/>
          <pc:sldMk cId="3213350565" sldId="2147483634"/>
        </pc:sldMkLst>
      </pc:sldChg>
      <pc:sldChg chg="add">
        <pc:chgData name="Munir, Hassan" userId="72b44764-6718-4eb5-979c-fc4e67a1d4a7" providerId="ADAL" clId="{A9C3A9E8-5027-4A41-B9B0-D1082D191EB0}" dt="2025-04-09T12:48:03.851" v="18"/>
        <pc:sldMkLst>
          <pc:docMk/>
          <pc:sldMk cId="3360991109" sldId="2147483634"/>
        </pc:sldMkLst>
      </pc:sldChg>
      <pc:sldChg chg="add">
        <pc:chgData name="Munir, Hassan" userId="72b44764-6718-4eb5-979c-fc4e67a1d4a7" providerId="ADAL" clId="{A9C3A9E8-5027-4A41-B9B0-D1082D191EB0}" dt="2025-04-09T12:48:13.304" v="19"/>
        <pc:sldMkLst>
          <pc:docMk/>
          <pc:sldMk cId="773560602" sldId="2147483635"/>
        </pc:sldMkLst>
      </pc:sldChg>
      <pc:sldChg chg="modSp add mod">
        <pc:chgData name="Munir, Hassan" userId="72b44764-6718-4eb5-979c-fc4e67a1d4a7" providerId="ADAL" clId="{A9C3A9E8-5027-4A41-B9B0-D1082D191EB0}" dt="2025-04-09T12:48:45.308" v="21"/>
        <pc:sldMkLst>
          <pc:docMk/>
          <pc:sldMk cId="828907973" sldId="2147483636"/>
        </pc:sldMkLst>
      </pc:sldChg>
      <pc:sldChg chg="modSp add mod">
        <pc:chgData name="Munir, Hassan" userId="72b44764-6718-4eb5-979c-fc4e67a1d4a7" providerId="ADAL" clId="{A9C3A9E8-5027-4A41-B9B0-D1082D191EB0}" dt="2025-04-09T12:48:47.882" v="22"/>
        <pc:sldMkLst>
          <pc:docMk/>
          <pc:sldMk cId="564289431" sldId="2147483637"/>
        </pc:sldMkLst>
      </pc:sldChg>
      <pc:sldChg chg="add">
        <pc:chgData name="Munir, Hassan" userId="72b44764-6718-4eb5-979c-fc4e67a1d4a7" providerId="ADAL" clId="{A9C3A9E8-5027-4A41-B9B0-D1082D191EB0}" dt="2025-04-09T12:49:38.045" v="23"/>
        <pc:sldMkLst>
          <pc:docMk/>
          <pc:sldMk cId="1729990313" sldId="2147483638"/>
        </pc:sldMkLst>
      </pc:sldChg>
      <pc:sldMasterChg chg="delSldLayout">
        <pc:chgData name="Munir, Hassan" userId="72b44764-6718-4eb5-979c-fc4e67a1d4a7" providerId="ADAL" clId="{A9C3A9E8-5027-4A41-B9B0-D1082D191EB0}" dt="2025-04-09T13:00:02.555" v="79" actId="47"/>
        <pc:sldMasterMkLst>
          <pc:docMk/>
          <pc:sldMasterMk cId="1840651985" sldId="2147483648"/>
        </pc:sldMasterMkLst>
        <pc:sldLayoutChg chg="del">
          <pc:chgData name="Munir, Hassan" userId="72b44764-6718-4eb5-979c-fc4e67a1d4a7" providerId="ADAL" clId="{A9C3A9E8-5027-4A41-B9B0-D1082D191EB0}" dt="2025-04-09T13:00:02.555" v="79" actId="47"/>
          <pc:sldLayoutMkLst>
            <pc:docMk/>
            <pc:sldMasterMk cId="1840651985" sldId="2147483648"/>
            <pc:sldLayoutMk cId="3355336719" sldId="2147483719"/>
          </pc:sldLayoutMkLst>
        </pc:sldLayoutChg>
        <pc:sldLayoutChg chg="del">
          <pc:chgData name="Munir, Hassan" userId="72b44764-6718-4eb5-979c-fc4e67a1d4a7" providerId="ADAL" clId="{A9C3A9E8-5027-4A41-B9B0-D1082D191EB0}" dt="2025-04-09T13:00:02.555" v="79" actId="47"/>
          <pc:sldLayoutMkLst>
            <pc:docMk/>
            <pc:sldMasterMk cId="1840651985" sldId="2147483648"/>
            <pc:sldLayoutMk cId="2810949318" sldId="2147483720"/>
          </pc:sldLayoutMkLst>
        </pc:sldLayoutChg>
      </pc:sldMasterChg>
    </pc:docChg>
  </pc:docChgLst>
  <pc:docChgLst>
    <pc:chgData name="Munir, Hassan" userId="72b44764-6718-4eb5-979c-fc4e67a1d4a7" providerId="ADAL" clId="{0820F524-D92C-499F-A328-B1D058DD73B2}"/>
    <pc:docChg chg="modSld">
      <pc:chgData name="Munir, Hassan" userId="72b44764-6718-4eb5-979c-fc4e67a1d4a7" providerId="ADAL" clId="{0820F524-D92C-499F-A328-B1D058DD73B2}" dt="2025-09-01T09:41:38.653" v="5" actId="20577"/>
      <pc:docMkLst>
        <pc:docMk/>
      </pc:docMkLst>
      <pc:sldChg chg="modSp mod">
        <pc:chgData name="Munir, Hassan" userId="72b44764-6718-4eb5-979c-fc4e67a1d4a7" providerId="ADAL" clId="{0820F524-D92C-499F-A328-B1D058DD73B2}" dt="2025-09-01T09:41:38.653" v="5" actId="20577"/>
        <pc:sldMkLst>
          <pc:docMk/>
          <pc:sldMk cId="3144296915" sldId="2147483632"/>
        </pc:sldMkLst>
        <pc:spChg chg="mod">
          <ac:chgData name="Munir, Hassan" userId="72b44764-6718-4eb5-979c-fc4e67a1d4a7" providerId="ADAL" clId="{0820F524-D92C-499F-A328-B1D058DD73B2}" dt="2025-09-01T09:41:38.653" v="5" actId="20577"/>
          <ac:spMkLst>
            <pc:docMk/>
            <pc:sldMk cId="3144296915" sldId="2147483632"/>
            <ac:spMk id="27" creationId="{FAB768A4-908A-205E-EA69-D63F8120BE75}"/>
          </ac:spMkLst>
        </pc:spChg>
      </pc:sldChg>
    </pc:docChg>
  </pc:docChgLst>
  <pc:docChgLst>
    <pc:chgData name="Munir, Hassan" userId="72b44764-6718-4eb5-979c-fc4e67a1d4a7" providerId="ADAL" clId="{8C3B2EC1-8A02-4F91-9624-85847BDE02F4}"/>
    <pc:docChg chg="undo redo custSel addSld delSld modSld sldOrd delSection modSection">
      <pc:chgData name="Munir, Hassan" userId="72b44764-6718-4eb5-979c-fc4e67a1d4a7" providerId="ADAL" clId="{8C3B2EC1-8A02-4F91-9624-85847BDE02F4}" dt="2025-03-22T19:39:30.418" v="388" actId="20577"/>
      <pc:docMkLst>
        <pc:docMk/>
      </pc:docMkLst>
      <pc:sldChg chg="del">
        <pc:chgData name="Munir, Hassan" userId="72b44764-6718-4eb5-979c-fc4e67a1d4a7" providerId="ADAL" clId="{8C3B2EC1-8A02-4F91-9624-85847BDE02F4}" dt="2025-03-20T11:19:04.491" v="3" actId="47"/>
        <pc:sldMkLst>
          <pc:docMk/>
          <pc:sldMk cId="3466431079" sldId="279"/>
        </pc:sldMkLst>
      </pc:sldChg>
      <pc:sldChg chg="delSp mod">
        <pc:chgData name="Munir, Hassan" userId="72b44764-6718-4eb5-979c-fc4e67a1d4a7" providerId="ADAL" clId="{8C3B2EC1-8A02-4F91-9624-85847BDE02F4}" dt="2025-03-20T11:18:19.699" v="0" actId="478"/>
        <pc:sldMkLst>
          <pc:docMk/>
          <pc:sldMk cId="3514927063" sldId="312"/>
        </pc:sldMkLst>
      </pc:sldChg>
      <pc:sldChg chg="del">
        <pc:chgData name="Munir, Hassan" userId="72b44764-6718-4eb5-979c-fc4e67a1d4a7" providerId="ADAL" clId="{8C3B2EC1-8A02-4F91-9624-85847BDE02F4}" dt="2025-03-20T11:20:17.772" v="4" actId="47"/>
        <pc:sldMkLst>
          <pc:docMk/>
          <pc:sldMk cId="2927727152" sldId="335"/>
        </pc:sldMkLst>
      </pc:sldChg>
      <pc:sldChg chg="ord modNotesTx">
        <pc:chgData name="Munir, Hassan" userId="72b44764-6718-4eb5-979c-fc4e67a1d4a7" providerId="ADAL" clId="{8C3B2EC1-8A02-4F91-9624-85847BDE02F4}" dt="2025-03-20T11:30:38.595" v="110"/>
        <pc:sldMkLst>
          <pc:docMk/>
          <pc:sldMk cId="185477039" sldId="339"/>
        </pc:sldMkLst>
      </pc:sldChg>
      <pc:sldChg chg="modNotesTx">
        <pc:chgData name="Munir, Hassan" userId="72b44764-6718-4eb5-979c-fc4e67a1d4a7" providerId="ADAL" clId="{8C3B2EC1-8A02-4F91-9624-85847BDE02F4}" dt="2025-03-20T11:35:26.446" v="181"/>
        <pc:sldMkLst>
          <pc:docMk/>
          <pc:sldMk cId="562899921" sldId="2139122382"/>
        </pc:sldMkLst>
      </pc:sldChg>
      <pc:sldChg chg="addSp delSp modSp mod modNotesTx">
        <pc:chgData name="Munir, Hassan" userId="72b44764-6718-4eb5-979c-fc4e67a1d4a7" providerId="ADAL" clId="{8C3B2EC1-8A02-4F91-9624-85847BDE02F4}" dt="2025-03-21T16:38:57.697" v="251" actId="242"/>
        <pc:sldMkLst>
          <pc:docMk/>
          <pc:sldMk cId="3977435591" sldId="2139122388"/>
        </pc:sldMkLst>
      </pc:sldChg>
      <pc:sldChg chg="ord modNotesTx">
        <pc:chgData name="Munir, Hassan" userId="72b44764-6718-4eb5-979c-fc4e67a1d4a7" providerId="ADAL" clId="{8C3B2EC1-8A02-4F91-9624-85847BDE02F4}" dt="2025-03-20T11:30:19.206" v="109" actId="20578"/>
        <pc:sldMkLst>
          <pc:docMk/>
          <pc:sldMk cId="2448945366" sldId="2139122389"/>
        </pc:sldMkLst>
      </pc:sldChg>
      <pc:sldChg chg="modNotesTx">
        <pc:chgData name="Munir, Hassan" userId="72b44764-6718-4eb5-979c-fc4e67a1d4a7" providerId="ADAL" clId="{8C3B2EC1-8A02-4F91-9624-85847BDE02F4}" dt="2025-03-20T11:34:25.877" v="178" actId="20577"/>
        <pc:sldMkLst>
          <pc:docMk/>
          <pc:sldMk cId="2229339147" sldId="2139122390"/>
        </pc:sldMkLst>
      </pc:sldChg>
      <pc:sldChg chg="addSp delSp modSp mod modNotesTx">
        <pc:chgData name="Munir, Hassan" userId="72b44764-6718-4eb5-979c-fc4e67a1d4a7" providerId="ADAL" clId="{8C3B2EC1-8A02-4F91-9624-85847BDE02F4}" dt="2025-03-20T11:32:33.755" v="115" actId="1076"/>
        <pc:sldMkLst>
          <pc:docMk/>
          <pc:sldMk cId="3362612137" sldId="2139122392"/>
        </pc:sldMkLst>
      </pc:sldChg>
      <pc:sldChg chg="modNotesTx">
        <pc:chgData name="Munir, Hassan" userId="72b44764-6718-4eb5-979c-fc4e67a1d4a7" providerId="ADAL" clId="{8C3B2EC1-8A02-4F91-9624-85847BDE02F4}" dt="2025-03-20T11:34:53.809" v="179"/>
        <pc:sldMkLst>
          <pc:docMk/>
          <pc:sldMk cId="62132156" sldId="2142532902"/>
        </pc:sldMkLst>
      </pc:sldChg>
      <pc:sldChg chg="modNotesTx">
        <pc:chgData name="Munir, Hassan" userId="72b44764-6718-4eb5-979c-fc4e67a1d4a7" providerId="ADAL" clId="{8C3B2EC1-8A02-4F91-9624-85847BDE02F4}" dt="2025-03-20T11:24:13.869" v="6"/>
        <pc:sldMkLst>
          <pc:docMk/>
          <pc:sldMk cId="3509793651" sldId="2142532909"/>
        </pc:sldMkLst>
      </pc:sldChg>
      <pc:sldChg chg="modNotesTx">
        <pc:chgData name="Munir, Hassan" userId="72b44764-6718-4eb5-979c-fc4e67a1d4a7" providerId="ADAL" clId="{8C3B2EC1-8A02-4F91-9624-85847BDE02F4}" dt="2025-03-20T11:24:31.979" v="7"/>
        <pc:sldMkLst>
          <pc:docMk/>
          <pc:sldMk cId="2726327299" sldId="2142532910"/>
        </pc:sldMkLst>
      </pc:sldChg>
      <pc:sldChg chg="modNotesTx">
        <pc:chgData name="Munir, Hassan" userId="72b44764-6718-4eb5-979c-fc4e67a1d4a7" providerId="ADAL" clId="{8C3B2EC1-8A02-4F91-9624-85847BDE02F4}" dt="2025-03-20T11:27:50.004" v="102" actId="20577"/>
        <pc:sldMkLst>
          <pc:docMk/>
          <pc:sldMk cId="3815425124" sldId="2142532916"/>
        </pc:sldMkLst>
      </pc:sldChg>
      <pc:sldChg chg="addSp delSp modSp mod modNotesTx">
        <pc:chgData name="Munir, Hassan" userId="72b44764-6718-4eb5-979c-fc4e67a1d4a7" providerId="ADAL" clId="{8C3B2EC1-8A02-4F91-9624-85847BDE02F4}" dt="2025-03-20T11:41:01.494" v="215" actId="14100"/>
        <pc:sldMkLst>
          <pc:docMk/>
          <pc:sldMk cId="3368545411" sldId="2142532919"/>
        </pc:sldMkLst>
      </pc:sldChg>
      <pc:sldChg chg="modNotesTx">
        <pc:chgData name="Munir, Hassan" userId="72b44764-6718-4eb5-979c-fc4e67a1d4a7" providerId="ADAL" clId="{8C3B2EC1-8A02-4F91-9624-85847BDE02F4}" dt="2025-03-20T11:35:51.981" v="182"/>
        <pc:sldMkLst>
          <pc:docMk/>
          <pc:sldMk cId="1627687572" sldId="2142532920"/>
        </pc:sldMkLst>
      </pc:sldChg>
      <pc:sldChg chg="modNotesTx">
        <pc:chgData name="Munir, Hassan" userId="72b44764-6718-4eb5-979c-fc4e67a1d4a7" providerId="ADAL" clId="{8C3B2EC1-8A02-4F91-9624-85847BDE02F4}" dt="2025-03-20T11:36:09.218" v="183"/>
        <pc:sldMkLst>
          <pc:docMk/>
          <pc:sldMk cId="1814431214" sldId="2142532921"/>
        </pc:sldMkLst>
      </pc:sldChg>
      <pc:sldChg chg="modSp mod modNotesTx">
        <pc:chgData name="Munir, Hassan" userId="72b44764-6718-4eb5-979c-fc4e67a1d4a7" providerId="ADAL" clId="{8C3B2EC1-8A02-4F91-9624-85847BDE02F4}" dt="2025-03-20T11:39:09.306" v="203"/>
        <pc:sldMkLst>
          <pc:docMk/>
          <pc:sldMk cId="3904187547" sldId="2142532923"/>
        </pc:sldMkLst>
      </pc:sldChg>
      <pc:sldChg chg="modNotesTx">
        <pc:chgData name="Munir, Hassan" userId="72b44764-6718-4eb5-979c-fc4e67a1d4a7" providerId="ADAL" clId="{8C3B2EC1-8A02-4F91-9624-85847BDE02F4}" dt="2025-03-20T11:44:49.828" v="238"/>
        <pc:sldMkLst>
          <pc:docMk/>
          <pc:sldMk cId="2018048374" sldId="2142532928"/>
        </pc:sldMkLst>
      </pc:sldChg>
      <pc:sldChg chg="modNotesTx">
        <pc:chgData name="Munir, Hassan" userId="72b44764-6718-4eb5-979c-fc4e67a1d4a7" providerId="ADAL" clId="{8C3B2EC1-8A02-4F91-9624-85847BDE02F4}" dt="2025-03-20T11:25:10.971" v="14"/>
        <pc:sldMkLst>
          <pc:docMk/>
          <pc:sldMk cId="2581641127" sldId="2142532934"/>
        </pc:sldMkLst>
      </pc:sldChg>
      <pc:sldChg chg="modNotesTx">
        <pc:chgData name="Munir, Hassan" userId="72b44764-6718-4eb5-979c-fc4e67a1d4a7" providerId="ADAL" clId="{8C3B2EC1-8A02-4F91-9624-85847BDE02F4}" dt="2025-03-20T11:26:05.719" v="36" actId="20577"/>
        <pc:sldMkLst>
          <pc:docMk/>
          <pc:sldMk cId="4143341146" sldId="2142532939"/>
        </pc:sldMkLst>
      </pc:sldChg>
      <pc:sldChg chg="modNotesTx">
        <pc:chgData name="Munir, Hassan" userId="72b44764-6718-4eb5-979c-fc4e67a1d4a7" providerId="ADAL" clId="{8C3B2EC1-8A02-4F91-9624-85847BDE02F4}" dt="2025-03-20T11:26:45.471" v="63" actId="20577"/>
        <pc:sldMkLst>
          <pc:docMk/>
          <pc:sldMk cId="2726275349" sldId="2142532940"/>
        </pc:sldMkLst>
      </pc:sldChg>
      <pc:sldChg chg="modNotesTx">
        <pc:chgData name="Munir, Hassan" userId="72b44764-6718-4eb5-979c-fc4e67a1d4a7" providerId="ADAL" clId="{8C3B2EC1-8A02-4F91-9624-85847BDE02F4}" dt="2025-03-20T11:27:44.414" v="101" actId="20577"/>
        <pc:sldMkLst>
          <pc:docMk/>
          <pc:sldMk cId="2043494489" sldId="2142532943"/>
        </pc:sldMkLst>
      </pc:sldChg>
      <pc:sldChg chg="addSp delSp modSp mod modNotesTx">
        <pc:chgData name="Munir, Hassan" userId="72b44764-6718-4eb5-979c-fc4e67a1d4a7" providerId="ADAL" clId="{8C3B2EC1-8A02-4F91-9624-85847BDE02F4}" dt="2025-03-20T11:43:55.464" v="232" actId="1076"/>
        <pc:sldMkLst>
          <pc:docMk/>
          <pc:sldMk cId="34521720" sldId="2142532953"/>
        </pc:sldMkLst>
      </pc:sldChg>
      <pc:sldChg chg="modNotesTx">
        <pc:chgData name="Munir, Hassan" userId="72b44764-6718-4eb5-979c-fc4e67a1d4a7" providerId="ADAL" clId="{8C3B2EC1-8A02-4F91-9624-85847BDE02F4}" dt="2025-03-20T11:24:49.997" v="13" actId="20577"/>
        <pc:sldMkLst>
          <pc:docMk/>
          <pc:sldMk cId="645084428" sldId="2142532956"/>
        </pc:sldMkLst>
      </pc:sldChg>
      <pc:sldChg chg="modNotesTx">
        <pc:chgData name="Munir, Hassan" userId="72b44764-6718-4eb5-979c-fc4e67a1d4a7" providerId="ADAL" clId="{8C3B2EC1-8A02-4F91-9624-85847BDE02F4}" dt="2025-03-20T11:27:00.516" v="69" actId="20577"/>
        <pc:sldMkLst>
          <pc:docMk/>
          <pc:sldMk cId="1086361615" sldId="2142532957"/>
        </pc:sldMkLst>
      </pc:sldChg>
      <pc:sldChg chg="modNotesTx">
        <pc:chgData name="Munir, Hassan" userId="72b44764-6718-4eb5-979c-fc4e67a1d4a7" providerId="ADAL" clId="{8C3B2EC1-8A02-4F91-9624-85847BDE02F4}" dt="2025-03-20T11:44:35.872" v="236" actId="20577"/>
        <pc:sldMkLst>
          <pc:docMk/>
          <pc:sldMk cId="3122168969" sldId="2142532958"/>
        </pc:sldMkLst>
      </pc:sldChg>
      <pc:sldChg chg="add">
        <pc:chgData name="Munir, Hassan" userId="72b44764-6718-4eb5-979c-fc4e67a1d4a7" providerId="ADAL" clId="{8C3B2EC1-8A02-4F91-9624-85847BDE02F4}" dt="2025-03-20T11:19:00.663" v="2"/>
        <pc:sldMkLst>
          <pc:docMk/>
          <pc:sldMk cId="2681417195" sldId="2147483564"/>
        </pc:sldMkLst>
      </pc:sldChg>
      <pc:sldChg chg="add">
        <pc:chgData name="Munir, Hassan" userId="72b44764-6718-4eb5-979c-fc4e67a1d4a7" providerId="ADAL" clId="{8C3B2EC1-8A02-4F91-9624-85847BDE02F4}" dt="2025-03-20T11:18:51.849" v="1"/>
        <pc:sldMkLst>
          <pc:docMk/>
          <pc:sldMk cId="965396944" sldId="2147483624"/>
        </pc:sldMkLst>
      </pc:sldChg>
      <pc:sldChg chg="delSp modSp add mod">
        <pc:chgData name="Munir, Hassan" userId="72b44764-6718-4eb5-979c-fc4e67a1d4a7" providerId="ADAL" clId="{8C3B2EC1-8A02-4F91-9624-85847BDE02F4}" dt="2025-03-22T19:39:30.418" v="388" actId="20577"/>
        <pc:sldMkLst>
          <pc:docMk/>
          <pc:sldMk cId="3144296915" sldId="2147483632"/>
        </pc:sldMkLst>
      </pc:sldChg>
    </pc:docChg>
  </pc:docChgLst>
  <pc:docChgLst>
    <pc:chgData name="Munir, Hassan" userId="72b44764-6718-4eb5-979c-fc4e67a1d4a7" providerId="ADAL" clId="{17237066-F30E-40D3-BAD9-14C49AF3654E}"/>
    <pc:docChg chg="undo custSel addSld delSld modSld sldOrd modSection">
      <pc:chgData name="Munir, Hassan" userId="72b44764-6718-4eb5-979c-fc4e67a1d4a7" providerId="ADAL" clId="{17237066-F30E-40D3-BAD9-14C49AF3654E}" dt="2025-08-08T09:28:47.815" v="176" actId="14100"/>
      <pc:docMkLst>
        <pc:docMk/>
      </pc:docMkLst>
      <pc:sldChg chg="add">
        <pc:chgData name="Munir, Hassan" userId="72b44764-6718-4eb5-979c-fc4e67a1d4a7" providerId="ADAL" clId="{17237066-F30E-40D3-BAD9-14C49AF3654E}" dt="2025-07-23T09:40:21.873" v="147"/>
        <pc:sldMkLst>
          <pc:docMk/>
          <pc:sldMk cId="3667565233" sldId="258"/>
        </pc:sldMkLst>
      </pc:sldChg>
      <pc:sldChg chg="add">
        <pc:chgData name="Munir, Hassan" userId="72b44764-6718-4eb5-979c-fc4e67a1d4a7" providerId="ADAL" clId="{17237066-F30E-40D3-BAD9-14C49AF3654E}" dt="2025-07-22T19:40:51.887" v="129"/>
        <pc:sldMkLst>
          <pc:docMk/>
          <pc:sldMk cId="3509793651" sldId="2142532909"/>
        </pc:sldMkLst>
      </pc:sldChg>
      <pc:sldChg chg="add ord">
        <pc:chgData name="Munir, Hassan" userId="72b44764-6718-4eb5-979c-fc4e67a1d4a7" providerId="ADAL" clId="{17237066-F30E-40D3-BAD9-14C49AF3654E}" dt="2025-07-22T19:36:47.917" v="123"/>
        <pc:sldMkLst>
          <pc:docMk/>
          <pc:sldMk cId="2461741843" sldId="2142532910"/>
        </pc:sldMkLst>
      </pc:sldChg>
      <pc:sldChg chg="del">
        <pc:chgData name="Munir, Hassan" userId="72b44764-6718-4eb5-979c-fc4e67a1d4a7" providerId="ADAL" clId="{17237066-F30E-40D3-BAD9-14C49AF3654E}" dt="2025-07-22T19:35:11.942" v="117" actId="2696"/>
        <pc:sldMkLst>
          <pc:docMk/>
          <pc:sldMk cId="3662291754" sldId="2142532910"/>
        </pc:sldMkLst>
      </pc:sldChg>
      <pc:sldChg chg="add">
        <pc:chgData name="Munir, Hassan" userId="72b44764-6718-4eb5-979c-fc4e67a1d4a7" providerId="ADAL" clId="{17237066-F30E-40D3-BAD9-14C49AF3654E}" dt="2025-07-22T19:41:49.618" v="143"/>
        <pc:sldMkLst>
          <pc:docMk/>
          <pc:sldMk cId="321600721" sldId="2142532916"/>
        </pc:sldMkLst>
      </pc:sldChg>
      <pc:sldChg chg="add del">
        <pc:chgData name="Munir, Hassan" userId="72b44764-6718-4eb5-979c-fc4e67a1d4a7" providerId="ADAL" clId="{17237066-F30E-40D3-BAD9-14C49AF3654E}" dt="2025-07-22T19:41:46.060" v="142" actId="2696"/>
        <pc:sldMkLst>
          <pc:docMk/>
          <pc:sldMk cId="344278508" sldId="2142532916"/>
        </pc:sldMkLst>
      </pc:sldChg>
      <pc:sldChg chg="del">
        <pc:chgData name="Munir, Hassan" userId="72b44764-6718-4eb5-979c-fc4e67a1d4a7" providerId="ADAL" clId="{17237066-F30E-40D3-BAD9-14C49AF3654E}" dt="2025-07-22T19:37:15.308" v="125" actId="2696"/>
        <pc:sldMkLst>
          <pc:docMk/>
          <pc:sldMk cId="1701621334" sldId="2142532916"/>
        </pc:sldMkLst>
      </pc:sldChg>
      <pc:sldChg chg="del">
        <pc:chgData name="Munir, Hassan" userId="72b44764-6718-4eb5-979c-fc4e67a1d4a7" providerId="ADAL" clId="{17237066-F30E-40D3-BAD9-14C49AF3654E}" dt="2025-07-22T19:37:15.308" v="125" actId="2696"/>
        <pc:sldMkLst>
          <pc:docMk/>
          <pc:sldMk cId="1759270950" sldId="2142532934"/>
        </pc:sldMkLst>
      </pc:sldChg>
      <pc:sldChg chg="add ord">
        <pc:chgData name="Munir, Hassan" userId="72b44764-6718-4eb5-979c-fc4e67a1d4a7" providerId="ADAL" clId="{17237066-F30E-40D3-BAD9-14C49AF3654E}" dt="2025-07-22T19:41:38.647" v="141"/>
        <pc:sldMkLst>
          <pc:docMk/>
          <pc:sldMk cId="1778672501" sldId="2142532934"/>
        </pc:sldMkLst>
      </pc:sldChg>
      <pc:sldChg chg="del">
        <pc:chgData name="Munir, Hassan" userId="72b44764-6718-4eb5-979c-fc4e67a1d4a7" providerId="ADAL" clId="{17237066-F30E-40D3-BAD9-14C49AF3654E}" dt="2025-07-22T19:41:54.560" v="144" actId="2696"/>
        <pc:sldMkLst>
          <pc:docMk/>
          <pc:sldMk cId="2233577589" sldId="2142532938"/>
        </pc:sldMkLst>
      </pc:sldChg>
      <pc:sldChg chg="add">
        <pc:chgData name="Munir, Hassan" userId="72b44764-6718-4eb5-979c-fc4e67a1d4a7" providerId="ADAL" clId="{17237066-F30E-40D3-BAD9-14C49AF3654E}" dt="2025-07-22T19:41:59.632" v="145"/>
        <pc:sldMkLst>
          <pc:docMk/>
          <pc:sldMk cId="3102791157" sldId="2142532938"/>
        </pc:sldMkLst>
      </pc:sldChg>
      <pc:sldChg chg="add ord">
        <pc:chgData name="Munir, Hassan" userId="72b44764-6718-4eb5-979c-fc4e67a1d4a7" providerId="ADAL" clId="{17237066-F30E-40D3-BAD9-14C49AF3654E}" dt="2025-07-22T19:41:19.590" v="133"/>
        <pc:sldMkLst>
          <pc:docMk/>
          <pc:sldMk cId="989548142" sldId="2142532939"/>
        </pc:sldMkLst>
      </pc:sldChg>
      <pc:sldChg chg="del">
        <pc:chgData name="Munir, Hassan" userId="72b44764-6718-4eb5-979c-fc4e67a1d4a7" providerId="ADAL" clId="{17237066-F30E-40D3-BAD9-14C49AF3654E}" dt="2025-07-22T19:40:53.752" v="130" actId="2696"/>
        <pc:sldMkLst>
          <pc:docMk/>
          <pc:sldMk cId="4143341146" sldId="2142532939"/>
        </pc:sldMkLst>
      </pc:sldChg>
      <pc:sldChg chg="ord">
        <pc:chgData name="Munir, Hassan" userId="72b44764-6718-4eb5-979c-fc4e67a1d4a7" providerId="ADAL" clId="{17237066-F30E-40D3-BAD9-14C49AF3654E}" dt="2025-07-22T19:41:33.562" v="139"/>
        <pc:sldMkLst>
          <pc:docMk/>
          <pc:sldMk cId="2726275349" sldId="2142532940"/>
        </pc:sldMkLst>
      </pc:sldChg>
      <pc:sldChg chg="ord">
        <pc:chgData name="Munir, Hassan" userId="72b44764-6718-4eb5-979c-fc4e67a1d4a7" providerId="ADAL" clId="{17237066-F30E-40D3-BAD9-14C49AF3654E}" dt="2025-07-22T19:37:26.670" v="128"/>
        <pc:sldMkLst>
          <pc:docMk/>
          <pc:sldMk cId="2043494489" sldId="2142532943"/>
        </pc:sldMkLst>
      </pc:sldChg>
      <pc:sldChg chg="del">
        <pc:chgData name="Munir, Hassan" userId="72b44764-6718-4eb5-979c-fc4e67a1d4a7" providerId="ADAL" clId="{17237066-F30E-40D3-BAD9-14C49AF3654E}" dt="2025-07-22T19:35:11.942" v="117" actId="2696"/>
        <pc:sldMkLst>
          <pc:docMk/>
          <pc:sldMk cId="901368968" sldId="2142532956"/>
        </pc:sldMkLst>
      </pc:sldChg>
      <pc:sldChg chg="add del">
        <pc:chgData name="Munir, Hassan" userId="72b44764-6718-4eb5-979c-fc4e67a1d4a7" providerId="ADAL" clId="{17237066-F30E-40D3-BAD9-14C49AF3654E}" dt="2025-07-22T19:36:49.566" v="124" actId="47"/>
        <pc:sldMkLst>
          <pc:docMk/>
          <pc:sldMk cId="3063396941" sldId="2142532956"/>
        </pc:sldMkLst>
      </pc:sldChg>
      <pc:sldChg chg="modSp mod">
        <pc:chgData name="Munir, Hassan" userId="72b44764-6718-4eb5-979c-fc4e67a1d4a7" providerId="ADAL" clId="{17237066-F30E-40D3-BAD9-14C49AF3654E}" dt="2025-08-08T09:28:47.815" v="176" actId="14100"/>
        <pc:sldMkLst>
          <pc:docMk/>
          <pc:sldMk cId="3144296915" sldId="2147483632"/>
        </pc:sldMkLst>
        <pc:spChg chg="mod">
          <ac:chgData name="Munir, Hassan" userId="72b44764-6718-4eb5-979c-fc4e67a1d4a7" providerId="ADAL" clId="{17237066-F30E-40D3-BAD9-14C49AF3654E}" dt="2025-08-08T09:28:47.815" v="176" actId="14100"/>
          <ac:spMkLst>
            <pc:docMk/>
            <pc:sldMk cId="3144296915" sldId="2147483632"/>
            <ac:spMk id="18" creationId="{A89341F8-7566-F181-A0ED-CC3F49AE3170}"/>
          </ac:spMkLst>
        </pc:spChg>
        <pc:spChg chg="mod">
          <ac:chgData name="Munir, Hassan" userId="72b44764-6718-4eb5-979c-fc4e67a1d4a7" providerId="ADAL" clId="{17237066-F30E-40D3-BAD9-14C49AF3654E}" dt="2025-08-08T09:28:15.460" v="175" actId="20577"/>
          <ac:spMkLst>
            <pc:docMk/>
            <pc:sldMk cId="3144296915" sldId="2147483632"/>
            <ac:spMk id="27" creationId="{FAB768A4-908A-205E-EA69-D63F8120BE75}"/>
          </ac:spMkLst>
        </pc:spChg>
      </pc:sldChg>
      <pc:sldChg chg="modSp mod">
        <pc:chgData name="Munir, Hassan" userId="72b44764-6718-4eb5-979c-fc4e67a1d4a7" providerId="ADAL" clId="{17237066-F30E-40D3-BAD9-14C49AF3654E}" dt="2025-08-08T09:22:18.796" v="173" actId="14100"/>
        <pc:sldMkLst>
          <pc:docMk/>
          <pc:sldMk cId="2387149314" sldId="2147483633"/>
        </pc:sldMkLst>
        <pc:spChg chg="mod">
          <ac:chgData name="Munir, Hassan" userId="72b44764-6718-4eb5-979c-fc4e67a1d4a7" providerId="ADAL" clId="{17237066-F30E-40D3-BAD9-14C49AF3654E}" dt="2025-08-08T09:22:18.796" v="173" actId="14100"/>
          <ac:spMkLst>
            <pc:docMk/>
            <pc:sldMk cId="2387149314" sldId="2147483633"/>
            <ac:spMk id="5" creationId="{4EC2C39E-3C73-8A4F-96B5-C98575055B89}"/>
          </ac:spMkLst>
        </pc:spChg>
      </pc:sldChg>
      <pc:sldChg chg="del">
        <pc:chgData name="Munir, Hassan" userId="72b44764-6718-4eb5-979c-fc4e67a1d4a7" providerId="ADAL" clId="{17237066-F30E-40D3-BAD9-14C49AF3654E}" dt="2025-07-23T09:40:20.547" v="146" actId="47"/>
        <pc:sldMkLst>
          <pc:docMk/>
          <pc:sldMk cId="1379933946" sldId="2147483641"/>
        </pc:sldMkLst>
      </pc:sldChg>
      <pc:sldChg chg="del modNotesTx">
        <pc:chgData name="Munir, Hassan" userId="72b44764-6718-4eb5-979c-fc4e67a1d4a7" providerId="ADAL" clId="{17237066-F30E-40D3-BAD9-14C49AF3654E}" dt="2025-07-22T19:41:54.560" v="144" actId="2696"/>
        <pc:sldMkLst>
          <pc:docMk/>
          <pc:sldMk cId="1181773190" sldId="2147483643"/>
        </pc:sldMkLst>
      </pc:sldChg>
      <pc:sldChg chg="add">
        <pc:chgData name="Munir, Hassan" userId="72b44764-6718-4eb5-979c-fc4e67a1d4a7" providerId="ADAL" clId="{17237066-F30E-40D3-BAD9-14C49AF3654E}" dt="2025-07-22T19:41:59.632" v="145"/>
        <pc:sldMkLst>
          <pc:docMk/>
          <pc:sldMk cId="2154132589" sldId="2147483643"/>
        </pc:sldMkLst>
      </pc:sldChg>
      <pc:sldChg chg="add ord">
        <pc:chgData name="Munir, Hassan" userId="72b44764-6718-4eb5-979c-fc4e67a1d4a7" providerId="ADAL" clId="{17237066-F30E-40D3-BAD9-14C49AF3654E}" dt="2025-07-22T19:41:25.477" v="135"/>
        <pc:sldMkLst>
          <pc:docMk/>
          <pc:sldMk cId="901368968" sldId="2147483644"/>
        </pc:sldMkLst>
      </pc:sldChg>
      <pc:sldChg chg="addSp delSp modSp add mod">
        <pc:chgData name="Munir, Hassan" userId="72b44764-6718-4eb5-979c-fc4e67a1d4a7" providerId="ADAL" clId="{17237066-F30E-40D3-BAD9-14C49AF3654E}" dt="2025-07-23T20:10:58.666" v="167" actId="1076"/>
        <pc:sldMkLst>
          <pc:docMk/>
          <pc:sldMk cId="2677081126" sldId="2147483645"/>
        </pc:sldMkLst>
      </pc:sldChg>
      <pc:sldChg chg="add">
        <pc:chgData name="Munir, Hassan" userId="72b44764-6718-4eb5-979c-fc4e67a1d4a7" providerId="ADAL" clId="{17237066-F30E-40D3-BAD9-14C49AF3654E}" dt="2025-08-08T09:23:16.867" v="174"/>
        <pc:sldMkLst>
          <pc:docMk/>
          <pc:sldMk cId="4143341146" sldId="2147483646"/>
        </pc:sldMkLst>
      </pc:sldChg>
      <pc:sldMasterChg chg="delSldLayout">
        <pc:chgData name="Munir, Hassan" userId="72b44764-6718-4eb5-979c-fc4e67a1d4a7" providerId="ADAL" clId="{17237066-F30E-40D3-BAD9-14C49AF3654E}" dt="2025-07-22T19:41:54.560" v="144" actId="2696"/>
        <pc:sldMasterMkLst>
          <pc:docMk/>
          <pc:sldMasterMk cId="1840651985" sldId="2147483648"/>
        </pc:sldMasterMkLst>
        <pc:sldLayoutChg chg="del">
          <pc:chgData name="Munir, Hassan" userId="72b44764-6718-4eb5-979c-fc4e67a1d4a7" providerId="ADAL" clId="{17237066-F30E-40D3-BAD9-14C49AF3654E}" dt="2025-07-22T19:41:54.560" v="144" actId="2696"/>
          <pc:sldLayoutMkLst>
            <pc:docMk/>
            <pc:sldMasterMk cId="1840651985" sldId="2147483648"/>
            <pc:sldLayoutMk cId="3086252126" sldId="2147483714"/>
          </pc:sldLayoutMkLst>
        </pc:sldLayoutChg>
      </pc:sldMasterChg>
    </pc:docChg>
  </pc:docChgLst>
  <pc:docChgLst>
    <pc:chgData name="Munir, Hassan" userId="72b44764-6718-4eb5-979c-fc4e67a1d4a7" providerId="ADAL" clId="{52032B99-163A-476D-92CB-9C06C7922FD0}"/>
    <pc:docChg chg="undo custSel addSld modSld">
      <pc:chgData name="Munir, Hassan" userId="72b44764-6718-4eb5-979c-fc4e67a1d4a7" providerId="ADAL" clId="{52032B99-163A-476D-92CB-9C06C7922FD0}" dt="2025-07-03T15:51:23.676" v="146" actId="113"/>
      <pc:docMkLst>
        <pc:docMk/>
      </pc:docMkLst>
      <pc:sldChg chg="addSp modSp">
        <pc:chgData name="Munir, Hassan" userId="72b44764-6718-4eb5-979c-fc4e67a1d4a7" providerId="ADAL" clId="{52032B99-163A-476D-92CB-9C06C7922FD0}" dt="2025-07-02T13:09:51.484" v="0"/>
        <pc:sldMkLst>
          <pc:docMk/>
          <pc:sldMk cId="2233577589" sldId="2142532938"/>
        </pc:sldMkLst>
      </pc:sldChg>
      <pc:sldChg chg="modSp add mod">
        <pc:chgData name="Munir, Hassan" userId="72b44764-6718-4eb5-979c-fc4e67a1d4a7" providerId="ADAL" clId="{52032B99-163A-476D-92CB-9C06C7922FD0}" dt="2025-07-03T15:51:23.676" v="146" actId="113"/>
        <pc:sldMkLst>
          <pc:docMk/>
          <pc:sldMk cId="1181773190" sldId="2147483643"/>
        </pc:sldMkLst>
      </pc:sldChg>
    </pc:docChg>
  </pc:docChgLst>
  <pc:docChgLst>
    <pc:chgData name="Munir, Hassan" userId="72b44764-6718-4eb5-979c-fc4e67a1d4a7" providerId="ADAL" clId="{17ECD9A1-A79B-4A84-B117-0A3DDC4CAD94}"/>
    <pc:docChg chg="undo custSel addSld modSld">
      <pc:chgData name="Munir, Hassan" userId="72b44764-6718-4eb5-979c-fc4e67a1d4a7" providerId="ADAL" clId="{17ECD9A1-A79B-4A84-B117-0A3DDC4CAD94}" dt="2025-04-29T21:02:42.018" v="22" actId="1076"/>
      <pc:docMkLst>
        <pc:docMk/>
      </pc:docMkLst>
      <pc:sldChg chg="addSp delSp modSp add mod">
        <pc:chgData name="Munir, Hassan" userId="72b44764-6718-4eb5-979c-fc4e67a1d4a7" providerId="ADAL" clId="{17ECD9A1-A79B-4A84-B117-0A3DDC4CAD94}" dt="2025-04-29T21:02:42.018" v="22" actId="1076"/>
        <pc:sldMkLst>
          <pc:docMk/>
          <pc:sldMk cId="1775917377" sldId="21474836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B54DF-B86B-46FB-8D6A-C2382CF829E1}" type="datetimeFigureOut">
              <a:rPr lang="en-US" smtClean="0"/>
              <a:t>9/1/2025</a:t>
            </a:fld>
            <a:endParaRPr lang="en-US" dirty="0"/>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2928F0-F7E2-4432-9CF2-3F469E9D2A06}" type="slidenum">
              <a:rPr lang="en-US" smtClean="0"/>
              <a:t>‹#›</a:t>
            </a:fld>
            <a:endParaRPr lang="en-US" dirty="0"/>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9379-ACCC-A94F-B10E-ED7DE222C28C}" type="datetimeFigureOut">
              <a:rPr lang="en-US"/>
              <a:t>9/1/2025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CB422-1C33-CB43-B2F9-92730F80FF20}" type="slidenum">
              <a:rPr/>
              <a:t>‹#›</a:t>
            </a:fld>
            <a:endParaRPr lang="en-US" dirty="0"/>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Vantage Health Check (VHC) report is created from Data that is extracted from a Vantage system via BTEQ scripts files. The BTEQ scripts files capture Platform (CPU / IO / Disk) and Database (Query) metrics over a 1-year period (monthly data) along with a 1-month period (daily data). The VHC is designed to review the Platform and Database metrics at a high level for identify any trending insights. If a further deep dive is required for a </a:t>
            </a:r>
            <a:r>
              <a:rPr lang="en-US" dirty="0" err="1"/>
              <a:t>VantageCloud</a:t>
            </a:r>
            <a:r>
              <a:rPr lang="en-US" dirty="0"/>
              <a:t> Enterprise system, then there is a new Cloud Service Offer introduced in August 2024 called “Operations </a:t>
            </a:r>
            <a:r>
              <a:rPr lang="en-US" dirty="0" err="1"/>
              <a:t>VantageCloud</a:t>
            </a:r>
            <a:r>
              <a:rPr lang="en-US" dirty="0"/>
              <a:t> Data Insights” that is delivered by the DMO team (contact: Dan Fritz). Additionally, there are also other Service Offers delivered by the Teradata MS team as follows:</a:t>
            </a:r>
          </a:p>
          <a:p>
            <a:r>
              <a:rPr lang="en-US" dirty="0" err="1"/>
              <a:t>VantageCloud</a:t>
            </a:r>
            <a:r>
              <a:rPr lang="en-US" dirty="0"/>
              <a:t> Database Admin &amp; Ops</a:t>
            </a:r>
          </a:p>
          <a:p>
            <a:r>
              <a:rPr lang="en-US" dirty="0" err="1"/>
              <a:t>VantageCloud</a:t>
            </a:r>
            <a:r>
              <a:rPr lang="en-US" dirty="0"/>
              <a:t> Workload Optimization</a:t>
            </a:r>
          </a:p>
          <a:p>
            <a:r>
              <a:rPr lang="en-US" dirty="0" err="1"/>
              <a:t>VantageCloud</a:t>
            </a:r>
            <a:r>
              <a:rPr lang="en-US" dirty="0"/>
              <a:t> Database Optimization</a:t>
            </a:r>
          </a:p>
          <a:p>
            <a:r>
              <a:rPr lang="en-US" dirty="0" err="1"/>
              <a:t>VantageCloud</a:t>
            </a:r>
            <a:r>
              <a:rPr lang="en-US" dirty="0"/>
              <a:t> Backup &amp; Recovery (BAR)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0CB422-1C33-CB43-B2F9-92730F80FF20}" type="slidenum">
              <a:rPr kumimoji="0" lang="en-SE" sz="1200" b="0" i="0" u="none" strike="noStrike" kern="1200" cap="none" spc="0" normalizeH="0" baseline="0" noProof="0" smtClean="0">
                <a:ln>
                  <a:noFill/>
                </a:ln>
                <a:solidFill>
                  <a:srgbClr val="00233C"/>
                </a:solidFill>
                <a:effectLst/>
                <a:uLnTx/>
                <a:uFillTx/>
                <a:latin typeface="Int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E" sz="1200" b="0" i="0" u="none" strike="noStrike" kern="1200" cap="none" spc="0" normalizeH="0" baseline="0" noProof="0">
              <a:ln>
                <a:noFill/>
              </a:ln>
              <a:solidFill>
                <a:srgbClr val="00233C"/>
              </a:solidFill>
              <a:effectLst/>
              <a:uLnTx/>
              <a:uFillTx/>
              <a:latin typeface="Inter"/>
              <a:ea typeface="+mn-ea"/>
              <a:cs typeface="+mn-cs"/>
            </a:endParaRPr>
          </a:p>
        </p:txBody>
      </p:sp>
    </p:spTree>
    <p:extLst>
      <p:ext uri="{BB962C8B-B14F-4D97-AF65-F5344CB8AC3E}">
        <p14:creationId xmlns:p14="http://schemas.microsoft.com/office/powerpoint/2010/main" val="357972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DFAD-9B32-A58A-92FD-9C7AA6D1B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5B99-B246-9D45-48F5-57987C756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DE3BE-3D2D-AF95-063C-B76B52F7F5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average cod per day. This information is retrieved from customer system</a:t>
            </a:r>
          </a:p>
        </p:txBody>
      </p:sp>
      <p:sp>
        <p:nvSpPr>
          <p:cNvPr id="4" name="Slide Number Placeholder 3">
            <a:extLst>
              <a:ext uri="{FF2B5EF4-FFF2-40B4-BE49-F238E27FC236}">
                <a16:creationId xmlns:a16="http://schemas.microsoft.com/office/drawing/2014/main" id="{F6A39CE3-F0C2-1218-332E-7F0C925D7128}"/>
              </a:ext>
            </a:extLst>
          </p:cNvPr>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3191372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6C4B6-C71B-B1E2-DFE4-FA3F19538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7541-CED4-D7F0-964B-3B28820D2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70F1A-F65C-4436-48A4-248FBD6A40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average cod per day. This information is retrieved from customer system</a:t>
            </a:r>
          </a:p>
        </p:txBody>
      </p:sp>
      <p:sp>
        <p:nvSpPr>
          <p:cNvPr id="4" name="Slide Number Placeholder 3">
            <a:extLst>
              <a:ext uri="{FF2B5EF4-FFF2-40B4-BE49-F238E27FC236}">
                <a16:creationId xmlns:a16="http://schemas.microsoft.com/office/drawing/2014/main" id="{A40D6AA5-E6DA-9D71-202C-A51D07B63BB4}"/>
              </a:ext>
            </a:extLst>
          </p:cNvPr>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186039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16</a:t>
            </a:fld>
            <a:endParaRPr lang="en-PK" dirty="0"/>
          </a:p>
        </p:txBody>
      </p:sp>
    </p:spTree>
    <p:extLst>
      <p:ext uri="{BB962C8B-B14F-4D97-AF65-F5344CB8AC3E}">
        <p14:creationId xmlns:p14="http://schemas.microsoft.com/office/powerpoint/2010/main" val="2268288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17</a:t>
            </a:fld>
            <a:endParaRPr lang="en-PK" dirty="0"/>
          </a:p>
        </p:txBody>
      </p:sp>
    </p:spTree>
    <p:extLst>
      <p:ext uri="{BB962C8B-B14F-4D97-AF65-F5344CB8AC3E}">
        <p14:creationId xmlns:p14="http://schemas.microsoft.com/office/powerpoint/2010/main" val="166856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18</a:t>
            </a:fld>
            <a:endParaRPr lang="en-PK" dirty="0"/>
          </a:p>
        </p:txBody>
      </p:sp>
    </p:spTree>
    <p:extLst>
      <p:ext uri="{BB962C8B-B14F-4D97-AF65-F5344CB8AC3E}">
        <p14:creationId xmlns:p14="http://schemas.microsoft.com/office/powerpoint/2010/main" val="4027203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with COD adjusted on a daily and hourly basis. Red signifies that the CPU is being heavily used.</a:t>
            </a:r>
          </a:p>
          <a:p>
            <a:r>
              <a:rPr lang="en-IN" dirty="0"/>
              <a:t>The chart can help drive conversations on Workload Management and Optimization (TASM) or possible System Expansions.</a:t>
            </a:r>
          </a:p>
          <a:p>
            <a:endParaRPr lang="LID4096" dirty="0"/>
          </a:p>
          <a:p>
            <a:endParaRPr lang="LID4096" dirty="0"/>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19</a:t>
            </a:fld>
            <a:endParaRPr lang="en-PK" dirty="0"/>
          </a:p>
        </p:txBody>
      </p:sp>
    </p:spTree>
    <p:extLst>
      <p:ext uri="{BB962C8B-B14F-4D97-AF65-F5344CB8AC3E}">
        <p14:creationId xmlns:p14="http://schemas.microsoft.com/office/powerpoint/2010/main" val="266244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with COD adjusted over a reporting period. The highest I/O is an estimate and could exceed the max I/O. The Callout shows the highest I/O Busy in a 1-hour sample.</a:t>
            </a:r>
          </a:p>
          <a:p>
            <a:endParaRPr lang="LID4096"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20</a:t>
            </a:fld>
            <a:endParaRPr lang="en-US" dirty="0"/>
          </a:p>
        </p:txBody>
      </p:sp>
    </p:spTree>
    <p:extLst>
      <p:ext uri="{BB962C8B-B14F-4D97-AF65-F5344CB8AC3E}">
        <p14:creationId xmlns:p14="http://schemas.microsoft.com/office/powerpoint/2010/main" val="24669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E4F7-FEA0-7F02-631A-071AC6D5C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223D1-693E-D3A7-76FB-9192AA7C3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27C8-6356-E160-769E-82FC7581E375}"/>
              </a:ext>
            </a:extLst>
          </p:cNvPr>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a:extLst>
              <a:ext uri="{FF2B5EF4-FFF2-40B4-BE49-F238E27FC236}">
                <a16:creationId xmlns:a16="http://schemas.microsoft.com/office/drawing/2014/main" id="{9FE78838-D916-856D-5A4E-308E1B4A3CF6}"/>
              </a:ext>
            </a:extLst>
          </p:cNvPr>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303615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895EF-B3EC-46D0-87C8-714E10615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CEE1-EDCE-A5AE-278D-91539A72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6613A-9C5B-9C1C-EF54-796EF83A19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provide details on Database metrics like number of active users, objects, statements &amp; queries, the disk space availability information as well as the peak &amp; average concurrency reached in a system.</a:t>
            </a:r>
          </a:p>
          <a:p>
            <a:endParaRPr lang="LID4096" dirty="0"/>
          </a:p>
        </p:txBody>
      </p:sp>
      <p:sp>
        <p:nvSpPr>
          <p:cNvPr id="4" name="Slide Number Placeholder 3">
            <a:extLst>
              <a:ext uri="{FF2B5EF4-FFF2-40B4-BE49-F238E27FC236}">
                <a16:creationId xmlns:a16="http://schemas.microsoft.com/office/drawing/2014/main" id="{D5B83573-E581-3929-CA41-83F333553D5B}"/>
              </a:ext>
            </a:extLst>
          </p:cNvPr>
          <p:cNvSpPr>
            <a:spLocks noGrp="1"/>
          </p:cNvSpPr>
          <p:nvPr>
            <p:ph type="sldNum" sz="quarter" idx="5"/>
          </p:nvPr>
        </p:nvSpPr>
        <p:spPr/>
        <p:txBody>
          <a:bodyPr/>
          <a:lstStyle/>
          <a:p>
            <a:fld id="{830CB422-1C33-CB43-B2F9-92730F80FF20}" type="slidenum">
              <a:rPr lang="en-PK" smtClean="0"/>
              <a:t>25</a:t>
            </a:fld>
            <a:endParaRPr lang="en-PK" dirty="0"/>
          </a:p>
        </p:txBody>
      </p:sp>
    </p:spTree>
    <p:extLst>
      <p:ext uri="{BB962C8B-B14F-4D97-AF65-F5344CB8AC3E}">
        <p14:creationId xmlns:p14="http://schemas.microsoft.com/office/powerpoint/2010/main" val="141689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EAD-BDF5-1265-16CB-5B914437E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C591B-31E0-CB54-517D-7C8D5AEF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B2AC8-FD8F-92A5-E06E-9AAE48541832}"/>
              </a:ext>
            </a:extLst>
          </p:cNvPr>
          <p:cNvSpPr>
            <a:spLocks noGrp="1"/>
          </p:cNvSpPr>
          <p:nvPr>
            <p:ph type="body" idx="1"/>
          </p:nvPr>
        </p:nvSpPr>
        <p:spPr/>
        <p:txBody>
          <a:bodyPr/>
          <a:lstStyle/>
          <a:p>
            <a:r>
              <a:rPr lang="en-US" dirty="0"/>
              <a:t>This slide talks about the Databases where most frequent DML Operations were performed over a reporting period.</a:t>
            </a:r>
          </a:p>
        </p:txBody>
      </p:sp>
      <p:sp>
        <p:nvSpPr>
          <p:cNvPr id="4" name="Slide Number Placeholder 3">
            <a:extLst>
              <a:ext uri="{FF2B5EF4-FFF2-40B4-BE49-F238E27FC236}">
                <a16:creationId xmlns:a16="http://schemas.microsoft.com/office/drawing/2014/main" id="{C35818CF-FF56-5C75-9C8F-CFD51A73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47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0CB422-1C33-CB43-B2F9-92730F80FF20}" type="slidenum">
              <a:rPr lang="en-GB" smtClean="0"/>
              <a:t>3</a:t>
            </a:fld>
            <a:endParaRPr lang="en-GB"/>
          </a:p>
        </p:txBody>
      </p:sp>
    </p:spTree>
    <p:extLst>
      <p:ext uri="{BB962C8B-B14F-4D97-AF65-F5344CB8AC3E}">
        <p14:creationId xmlns:p14="http://schemas.microsoft.com/office/powerpoint/2010/main" val="2518900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information about all the Teradata Applications that the customer uses to run queries, retrieve the data, visualize and perform business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The </a:t>
            </a:r>
            <a:r>
              <a:rPr lang="en-GB" sz="1800" b="1" dirty="0">
                <a:solidFill>
                  <a:srgbClr val="2B363E"/>
                </a:solidFill>
                <a:effectLst/>
                <a:latin typeface="Calibri" panose="020F0502020204030204" pitchFamily="34" charset="0"/>
                <a:ea typeface="Aptos" panose="020B0004020202020204" pitchFamily="34" charset="0"/>
                <a:cs typeface="Aptos" panose="020B0004020202020204" pitchFamily="34" charset="0"/>
              </a:rPr>
              <a:t>“total fetched rows”</a:t>
            </a:r>
            <a:r>
              <a:rPr lang="en-GB" sz="1800" dirty="0">
                <a:solidFill>
                  <a:srgbClr val="2B363E"/>
                </a:solidFill>
                <a:effectLst/>
                <a:latin typeface="Calibri" panose="020F0502020204030204" pitchFamily="34" charset="0"/>
                <a:ea typeface="Aptos" panose="020B0004020202020204" pitchFamily="34" charset="0"/>
                <a:cs typeface="Aptos" panose="020B0004020202020204" pitchFamily="34" charset="0"/>
              </a:rPr>
              <a:t> on this slide means the sum of total number of rows returned against all the queries executed by a particular application. </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250029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on daily Query Concurrency levels (number of queries running in a point in time in parallel) over a reporting period. It shows Teradata Vantage’s ability to absorb and run these huge workloads without affecting customer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Concurrency can be noted for possible workload delays for that specific day.</a:t>
            </a:r>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3355053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p:cNvSpPr>
            <a:spLocks noGrp="1"/>
          </p:cNvSpPr>
          <p:nvPr>
            <p:ph type="sldNum" sz="quarter" idx="5"/>
          </p:nvPr>
        </p:nvSpPr>
        <p:spPr/>
        <p:txBody>
          <a:bodyPr/>
          <a:lstStyle/>
          <a:p>
            <a:fld id="{830CB422-1C33-CB43-B2F9-92730F80FF20}" type="slidenum">
              <a:rPr lang="en-PK" smtClean="0"/>
              <a:t>29</a:t>
            </a:fld>
            <a:endParaRPr lang="en-PK" dirty="0"/>
          </a:p>
        </p:txBody>
      </p:sp>
    </p:spTree>
    <p:extLst>
      <p:ext uri="{BB962C8B-B14F-4D97-AF65-F5344CB8AC3E}">
        <p14:creationId xmlns:p14="http://schemas.microsoft.com/office/powerpoint/2010/main" val="14725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4C85-12B5-18FC-5B31-34645808D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2B7-8522-33AF-6E35-D815E867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2C148-CF68-4B61-EA7D-B20CF5E1A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gives information of daily Queries and Statements being processed by the system over the reporting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spikes in queries/statements per day metric can be noted for possible workload imbalance for that specific day.</a:t>
            </a:r>
          </a:p>
        </p:txBody>
      </p:sp>
      <p:sp>
        <p:nvSpPr>
          <p:cNvPr id="4" name="Slide Number Placeholder 3">
            <a:extLst>
              <a:ext uri="{FF2B5EF4-FFF2-40B4-BE49-F238E27FC236}">
                <a16:creationId xmlns:a16="http://schemas.microsoft.com/office/drawing/2014/main" id="{E45D3317-458D-1609-701E-29C00D2AE08B}"/>
              </a:ext>
            </a:extLst>
          </p:cNvPr>
          <p:cNvSpPr>
            <a:spLocks noGrp="1"/>
          </p:cNvSpPr>
          <p:nvPr>
            <p:ph type="sldNum" sz="quarter" idx="5"/>
          </p:nvPr>
        </p:nvSpPr>
        <p:spPr/>
        <p:txBody>
          <a:bodyPr/>
          <a:lstStyle/>
          <a:p>
            <a:fld id="{830CB422-1C33-CB43-B2F9-92730F80FF20}" type="slidenum">
              <a:rPr lang="en-PK" smtClean="0"/>
              <a:t>30</a:t>
            </a:fld>
            <a:endParaRPr lang="en-PK" dirty="0"/>
          </a:p>
        </p:txBody>
      </p:sp>
    </p:spTree>
    <p:extLst>
      <p:ext uri="{BB962C8B-B14F-4D97-AF65-F5344CB8AC3E}">
        <p14:creationId xmlns:p14="http://schemas.microsoft.com/office/powerpoint/2010/main" val="416982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E1993-B3FB-D3EA-BCA7-F953ABE4C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E6EFA-AB01-916D-11EC-46455A9F3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C1A34-9676-87DD-A590-5FB4EB74B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gives information about top 25 users by query count and </a:t>
            </a:r>
            <a:r>
              <a:rPr lang="en-US" dirty="0" err="1"/>
              <a:t>cpu</a:t>
            </a:r>
            <a:r>
              <a:rPr lang="en-US"/>
              <a:t> usage</a:t>
            </a:r>
            <a:endParaRPr lang="en-US" dirty="0"/>
          </a:p>
        </p:txBody>
      </p:sp>
      <p:sp>
        <p:nvSpPr>
          <p:cNvPr id="4" name="Slide Number Placeholder 3">
            <a:extLst>
              <a:ext uri="{FF2B5EF4-FFF2-40B4-BE49-F238E27FC236}">
                <a16:creationId xmlns:a16="http://schemas.microsoft.com/office/drawing/2014/main" id="{C92ED988-503E-DB95-11DC-33AF96D801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396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above shows us how Single table queries account for most of the workload but only consumes less of the total CPU. This allows the system to efficiently run millions of small,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complex strategical queries where multi-table join happens takes up more CPU. Since the number of these complex queries are not big, it helps with workload management, guaranteeing SLA and delivering analytic value for the Enterprise.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consuming the most CPU resources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853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Frequency (average daily use count),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37</a:t>
            </a:fld>
            <a:endParaRPr lang="en-PK" dirty="0"/>
          </a:p>
        </p:txBody>
      </p:sp>
    </p:spTree>
    <p:extLst>
      <p:ext uri="{BB962C8B-B14F-4D97-AF65-F5344CB8AC3E}">
        <p14:creationId xmlns:p14="http://schemas.microsoft.com/office/powerpoint/2010/main" val="71064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talks about the top 25 Database features as per CPU Utilization (highest CPU seconds per query), used by the customer in a reporting period.</a:t>
            </a:r>
          </a:p>
          <a:p>
            <a:r>
              <a:rPr lang="en-IN" dirty="0"/>
              <a:t>It can give us an opportunity to talk and introduce more available features which would help customers execute day-to-day tasks.</a:t>
            </a:r>
          </a:p>
        </p:txBody>
      </p:sp>
      <p:sp>
        <p:nvSpPr>
          <p:cNvPr id="4" name="Slide Number Placeholder 3"/>
          <p:cNvSpPr>
            <a:spLocks noGrp="1"/>
          </p:cNvSpPr>
          <p:nvPr>
            <p:ph type="sldNum" sz="quarter" idx="5"/>
          </p:nvPr>
        </p:nvSpPr>
        <p:spPr/>
        <p:txBody>
          <a:bodyPr/>
          <a:lstStyle/>
          <a:p>
            <a:fld id="{830CB422-1C33-CB43-B2F9-92730F80FF20}" type="slidenum">
              <a:rPr lang="en-PK" smtClean="0"/>
              <a:t>38</a:t>
            </a:fld>
            <a:endParaRPr lang="en-PK" dirty="0"/>
          </a:p>
        </p:txBody>
      </p:sp>
    </p:spTree>
    <p:extLst>
      <p:ext uri="{BB962C8B-B14F-4D97-AF65-F5344CB8AC3E}">
        <p14:creationId xmlns:p14="http://schemas.microsoft.com/office/powerpoint/2010/main" val="386179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Query Count</a:t>
            </a:r>
            <a:r>
              <a:rPr lang="en-GB" sz="1200" dirty="0"/>
              <a:t> refers to the number of queries executed. Each time a query is sent for execution, it is counted as one query. A query can be single or multi-statement.</a:t>
            </a:r>
          </a:p>
          <a:p>
            <a:endParaRPr lang="en-GB" sz="1200" dirty="0"/>
          </a:p>
          <a:p>
            <a:r>
              <a:rPr lang="en-GB" sz="1200" b="1" dirty="0"/>
              <a:t>Statement Count </a:t>
            </a:r>
            <a:r>
              <a:rPr lang="en-GB" sz="1200" dirty="0"/>
              <a:t>refers to the number of individual SQL statements within a single query or transaction. A query or transaction can contain multiple SQL statements, such as Begin Transaction, SELECT, INSERT, End Transaction etc</a:t>
            </a:r>
            <a:r>
              <a:rPr lang="en-GB" sz="1200"/>
              <a:t>. </a:t>
            </a:r>
            <a:endParaRPr lang="en-US" sz="1200"/>
          </a:p>
        </p:txBody>
      </p:sp>
      <p:sp>
        <p:nvSpPr>
          <p:cNvPr id="4" name="Slide Number Placeholder 3"/>
          <p:cNvSpPr>
            <a:spLocks noGrp="1"/>
          </p:cNvSpPr>
          <p:nvPr>
            <p:ph type="sldNum" sz="quarter" idx="5"/>
          </p:nvPr>
        </p:nvSpPr>
        <p:spPr/>
        <p:txBody>
          <a:bodyPr/>
          <a:lstStyle/>
          <a:p>
            <a:fld id="{830CB422-1C33-CB43-B2F9-92730F80FF20}" type="slidenum">
              <a:rPr lang="en-PK" smtClean="0"/>
              <a:t>5</a:t>
            </a:fld>
            <a:endParaRPr lang="en-PK" dirty="0"/>
          </a:p>
        </p:txBody>
      </p:sp>
    </p:spTree>
    <p:extLst>
      <p:ext uri="{BB962C8B-B14F-4D97-AF65-F5344CB8AC3E}">
        <p14:creationId xmlns:p14="http://schemas.microsoft.com/office/powerpoint/2010/main" val="3867667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per these details, few </a:t>
            </a:r>
            <a:r>
              <a:rPr lang="en-IN" dirty="0" err="1"/>
              <a:t>ClearScape</a:t>
            </a:r>
            <a:r>
              <a:rPr lang="en-IN" dirty="0"/>
              <a:t> features are being used by the customer out of 178 available ones. This slide can be used to introduce them to more capabilities of </a:t>
            </a:r>
            <a:r>
              <a:rPr lang="en-IN" dirty="0" err="1"/>
              <a:t>ClearScape</a:t>
            </a:r>
            <a:r>
              <a:rPr lang="en-IN" dirty="0"/>
              <a:t> analytics which can help with business use cases. Links to document on all the available features and how to use them are also being provided.</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39</a:t>
            </a:fld>
            <a:endParaRPr lang="en-PK" dirty="0"/>
          </a:p>
        </p:txBody>
      </p:sp>
    </p:spTree>
    <p:extLst>
      <p:ext uri="{BB962C8B-B14F-4D97-AF65-F5344CB8AC3E}">
        <p14:creationId xmlns:p14="http://schemas.microsoft.com/office/powerpoint/2010/main" val="3751330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slide can be leveraged to discuss about all the features and capabilities in Vantage which can prove to be beneficial for the customer but are not being used by them currently.</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40</a:t>
            </a:fld>
            <a:endParaRPr lang="en-PK" dirty="0"/>
          </a:p>
        </p:txBody>
      </p:sp>
    </p:spTree>
    <p:extLst>
      <p:ext uri="{BB962C8B-B14F-4D97-AF65-F5344CB8AC3E}">
        <p14:creationId xmlns:p14="http://schemas.microsoft.com/office/powerpoint/2010/main" val="178299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Callout shows the Database with the most I/O volume in the reporting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8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46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115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22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49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340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gives an idea of the Disk Space Used and the maximum space available for all the Databases in a customer system.</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49</a:t>
            </a:fld>
            <a:endParaRPr lang="en-US"/>
          </a:p>
        </p:txBody>
      </p:sp>
    </p:spTree>
    <p:extLst>
      <p:ext uri="{BB962C8B-B14F-4D97-AF65-F5344CB8AC3E}">
        <p14:creationId xmlns:p14="http://schemas.microsoft.com/office/powerpoint/2010/main" val="1866888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0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This Summary slide highlights key metrics in the area of Platform Metrics (CPU, I/O, Disk), Database Metrics (Statements per Day, Query Concurrency, Multi-Table Joins), Daily Data Transfers, </a:t>
            </a:r>
            <a:r>
              <a:rPr lang="en-IN" err="1"/>
              <a:t>Clearscape</a:t>
            </a:r>
            <a:r>
              <a:rPr lang="en-IN"/>
              <a:t> Feature usage, and Other Key Area such as usage of Unsupported Client tools, Case / Change Requests which impact the graph or data in this report, and TCA Telemetry data collection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indent="0">
              <a:buFontTx/>
              <a:buNone/>
            </a:pPr>
            <a:r>
              <a:rPr lang="en-US" b="1"/>
              <a:t>Platform Metrics:</a:t>
            </a:r>
          </a:p>
          <a:p>
            <a:pPr marL="0" indent="0">
              <a:buFontTx/>
              <a:buNone/>
            </a:pPr>
            <a:r>
              <a:rPr lang="en-US"/>
              <a:t>- </a:t>
            </a:r>
            <a:r>
              <a:rPr lang="en-US" b="1"/>
              <a:t>Average daily CPU and I/O Usage </a:t>
            </a:r>
            <a:r>
              <a:rPr lang="en-US"/>
              <a:t>is a high-level trending data to see if platform resource consumption is going up, down, or sideways over the past 1-month.  The data also shows if a system is reaching capacity limits by also looking at the </a:t>
            </a:r>
            <a:r>
              <a:rPr lang="en-US" err="1"/>
              <a:t>the</a:t>
            </a:r>
            <a:r>
              <a:rPr lang="en-US"/>
              <a:t> hourly peak CPU and I/O usage metrics.</a:t>
            </a:r>
          </a:p>
          <a:p>
            <a:pPr marL="0" indent="0">
              <a:buFontTx/>
              <a:buNone/>
            </a:pPr>
            <a:r>
              <a:rPr lang="en-US"/>
              <a:t>- </a:t>
            </a:r>
            <a:r>
              <a:rPr lang="en-US" b="1"/>
              <a:t>Disk Filled Percentage </a:t>
            </a:r>
            <a:r>
              <a:rPr lang="en-US"/>
              <a:t>is a high-level trending data to see if resource consumption is going up, down, or sideways over the past 1-month.  The Disk Used percentage should be below 75% after allocated 25% of space to spool.  When approaching 75% the short-term solution is to run </a:t>
            </a:r>
            <a:r>
              <a:rPr lang="en-US" err="1"/>
              <a:t>packdisk</a:t>
            </a:r>
            <a:r>
              <a:rPr lang="en-US"/>
              <a:t> or compressing columns.  The longer-term solution is to add more disk space.</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Database Metrics:</a:t>
            </a:r>
          </a:p>
          <a:p>
            <a:pPr marL="0" indent="0">
              <a:buFontTx/>
              <a:buNone/>
            </a:pPr>
            <a:r>
              <a:rPr lang="en-US"/>
              <a:t>- </a:t>
            </a:r>
            <a:r>
              <a:rPr lang="en-US" b="1"/>
              <a:t>Statements per Day </a:t>
            </a:r>
            <a:r>
              <a:rPr lang="en-US"/>
              <a:t>shows whether workload is going up, down, or sideways over the past 1-month detail and 1-year trending period. </a:t>
            </a:r>
          </a:p>
          <a:p>
            <a:pPr marL="0" indent="0">
              <a:buFontTx/>
              <a:buNone/>
            </a:pPr>
            <a:r>
              <a:rPr lang="en-US"/>
              <a:t>- </a:t>
            </a:r>
            <a:r>
              <a:rPr lang="en-US" b="1"/>
              <a:t>Query Concurrency </a:t>
            </a:r>
            <a:r>
              <a:rPr lang="en-US"/>
              <a:t>shows the number of queries that are running in parallel over the past 1 month.  The query concurrency trending data can show whether workload is going up, down, or sideways.</a:t>
            </a:r>
          </a:p>
          <a:p>
            <a:pPr marL="0" indent="0">
              <a:buFontTx/>
              <a:buNone/>
            </a:pPr>
            <a:r>
              <a:rPr lang="en-US"/>
              <a:t>- </a:t>
            </a:r>
            <a:r>
              <a:rPr lang="en-US" b="1"/>
              <a:t>Multi-Table Joins </a:t>
            </a:r>
            <a:r>
              <a:rPr lang="en-US"/>
              <a:t>indicates what percentage of queries running that are joining 2 or more tables instead of a query performing a single table lookup.  Multi-table joins is a strength of the Teradata database and a differentiator to other competitor database products.</a:t>
            </a:r>
          </a:p>
          <a:p>
            <a:pPr marL="0" indent="0">
              <a:buFontTx/>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ClearScape</a:t>
            </a:r>
            <a:r>
              <a:rPr lang="en-US" b="1"/>
              <a:t> Features:</a:t>
            </a:r>
          </a:p>
          <a:p>
            <a:pPr marL="0" indent="0">
              <a:buFontTx/>
              <a:buNone/>
            </a:pPr>
            <a:r>
              <a:rPr lang="en-US"/>
              <a:t>There are 188 </a:t>
            </a:r>
            <a:r>
              <a:rPr lang="en-US" err="1"/>
              <a:t>ClearScape</a:t>
            </a:r>
            <a:r>
              <a:rPr lang="en-US"/>
              <a:t> functions available to Teradata customers to enable advanced data analytics.  This is an opportunity area if a customer is not fully utilizing </a:t>
            </a:r>
            <a:r>
              <a:rPr lang="en-US" err="1"/>
              <a:t>Clearscape</a:t>
            </a:r>
            <a:r>
              <a:rPr lang="en-US"/>
              <a:t> function capabilities.</a:t>
            </a:r>
          </a:p>
          <a:p>
            <a:pPr marL="0" indent="0">
              <a:buFontTx/>
              <a:buNone/>
            </a:pPr>
            <a:endParaRPr lang="en-US"/>
          </a:p>
          <a:p>
            <a:pPr marL="0" indent="0">
              <a:buFontTx/>
              <a:buNone/>
            </a:pPr>
            <a:r>
              <a:rPr lang="en-US" b="1"/>
              <a:t>Daily Data 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Inbound Data Transfers - </a:t>
            </a:r>
            <a:r>
              <a:rPr lang="en-US" b="0"/>
              <a:t>S</a:t>
            </a:r>
            <a:r>
              <a:rPr lang="en-US"/>
              <a:t>hows the amount of ingest data being loaded into the Teradata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Outbound Data Transfers - </a:t>
            </a:r>
            <a:r>
              <a:rPr lang="en-US" b="0"/>
              <a:t>S</a:t>
            </a:r>
            <a:r>
              <a:rPr lang="en-US"/>
              <a:t>hows if there are any unusable spikes of data leaving Teradata.  For Cloud, high outbound data transfers are costly to the customer.</a:t>
            </a:r>
          </a:p>
          <a:p>
            <a:pPr marL="0" indent="0">
              <a:buFontTx/>
              <a:buNone/>
            </a:pPr>
            <a:endParaRPr lang="en-US"/>
          </a:p>
          <a:p>
            <a:pPr marL="0" indent="0">
              <a:buFontTx/>
              <a:buNone/>
            </a:pPr>
            <a:r>
              <a:rPr lang="en-US" b="1"/>
              <a:t>Other Key Areas:</a:t>
            </a:r>
          </a:p>
          <a:p>
            <a:pPr marL="0" marR="0" lvl="0" indent="0">
              <a:spcAft>
                <a:spcPts val="0"/>
              </a:spcAft>
              <a:buFont typeface="Symbol" panose="05050102010706020507" pitchFamily="18" charset="2"/>
              <a:buNone/>
            </a:pPr>
            <a:r>
              <a:rPr lang="en-US" sz="1400" b="1">
                <a:ea typeface="Times New Roman" panose="02020603050405020304" pitchFamily="18" charset="0"/>
              </a:rPr>
              <a:t>- Unsupported Tools - SQL Assistant</a:t>
            </a:r>
            <a:r>
              <a:rPr lang="en-US" sz="1400">
                <a:effectLst/>
                <a:ea typeface="Times New Roman" panose="02020603050405020304" pitchFamily="18" charset="0"/>
              </a:rPr>
              <a:t> - This tool is no longer supported.  </a:t>
            </a:r>
            <a:r>
              <a:rPr lang="en-US" sz="1400">
                <a:ea typeface="Times New Roman" panose="02020603050405020304" pitchFamily="18" charset="0"/>
              </a:rPr>
              <a:t>The recommendation is to replace SQLA with a supported query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b="1"/>
              <a:t>Case &amp; Change Requests -  </a:t>
            </a:r>
            <a:r>
              <a:rPr lang="en-US" b="0"/>
              <a:t>R</a:t>
            </a:r>
            <a:r>
              <a:rPr lang="en-US"/>
              <a:t>eviewed over latest 1-month period and there were no SEV1, Performance Issue, or extended Change Requests which impacted the Platform and Database Usage charts in this report</a:t>
            </a:r>
          </a:p>
          <a:p>
            <a:pPr marL="0" indent="0">
              <a:buFontTx/>
              <a:buNone/>
            </a:pPr>
            <a:r>
              <a:rPr lang="en-US"/>
              <a:t>- </a:t>
            </a:r>
            <a:r>
              <a:rPr lang="en-US" b="1"/>
              <a:t>TCA Telemetry </a:t>
            </a:r>
            <a:r>
              <a:rPr lang="en-US"/>
              <a:t>- Checked to see if data is actively being collected.  If not, the r</a:t>
            </a:r>
            <a:r>
              <a:rPr lang="en-US" sz="1200">
                <a:effectLst/>
                <a:ea typeface="Times New Roman" panose="02020603050405020304" pitchFamily="18" charset="0"/>
              </a:rPr>
              <a:t>ecommendation is to open Change Request to upgrade to latest TCA and re-enable TCA.</a:t>
            </a:r>
            <a:endParaRPr lang="en-IN"/>
          </a:p>
        </p:txBody>
      </p:sp>
      <p:sp>
        <p:nvSpPr>
          <p:cNvPr id="4" name="Slide Number Placeholder 3"/>
          <p:cNvSpPr>
            <a:spLocks noGrp="1"/>
          </p:cNvSpPr>
          <p:nvPr>
            <p:ph type="sldNum" sz="quarter" idx="5"/>
          </p:nvPr>
        </p:nvSpPr>
        <p:spPr/>
        <p:txBody>
          <a:bodyPr/>
          <a:lstStyle/>
          <a:p>
            <a:fld id="{830CB422-1C33-CB43-B2F9-92730F80FF20}" type="slidenum">
              <a:rPr lang="en-IN" smtClean="0"/>
              <a:t>6</a:t>
            </a:fld>
            <a:endParaRPr lang="en-IN"/>
          </a:p>
        </p:txBody>
      </p:sp>
    </p:spTree>
    <p:extLst>
      <p:ext uri="{BB962C8B-B14F-4D97-AF65-F5344CB8AC3E}">
        <p14:creationId xmlns:p14="http://schemas.microsoft.com/office/powerpoint/2010/main" val="352725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5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chart shows percentage of CPU Usage by Database systems, Operating system and the I/O Wait with COD adjusted</a:t>
            </a:r>
          </a:p>
          <a:p>
            <a:endParaRPr lang="LID4096" dirty="0"/>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8</a:t>
            </a:fld>
            <a:endParaRPr lang="en-US" dirty="0"/>
          </a:p>
        </p:txBody>
      </p:sp>
    </p:spTree>
    <p:extLst>
      <p:ext uri="{BB962C8B-B14F-4D97-AF65-F5344CB8AC3E}">
        <p14:creationId xmlns:p14="http://schemas.microsoft.com/office/powerpoint/2010/main" val="313483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9</a:t>
            </a:fld>
            <a:endParaRPr lang="en-PK" dirty="0"/>
          </a:p>
        </p:txBody>
      </p:sp>
    </p:spTree>
    <p:extLst>
      <p:ext uri="{BB962C8B-B14F-4D97-AF65-F5344CB8AC3E}">
        <p14:creationId xmlns:p14="http://schemas.microsoft.com/office/powerpoint/2010/main" val="413610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gives information on percentage of Peak CPU Utilization on a daily and hourly basis. Red signifies that the CPU is being heavily used.</a:t>
            </a:r>
          </a:p>
          <a:p>
            <a:r>
              <a:rPr lang="en-IN" dirty="0"/>
              <a:t>The chart can help drive conversations on Workload Management and Optimization (TASM) or possible System Expansions.</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10</a:t>
            </a:fld>
            <a:endParaRPr lang="en-PK" dirty="0"/>
          </a:p>
        </p:txBody>
      </p:sp>
    </p:spTree>
    <p:extLst>
      <p:ext uri="{BB962C8B-B14F-4D97-AF65-F5344CB8AC3E}">
        <p14:creationId xmlns:p14="http://schemas.microsoft.com/office/powerpoint/2010/main" val="285068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daily Average I/O Busy metric over a reporting period. The I/O Busy line may occasionally exceed to max I/O as it is an estimated number. The Callout highlights the lowest and highest daily Average I/O Busy in that reporting period.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11</a:t>
            </a:fld>
            <a:endParaRPr lang="en-US" dirty="0"/>
          </a:p>
        </p:txBody>
      </p:sp>
    </p:spTree>
    <p:extLst>
      <p:ext uri="{BB962C8B-B14F-4D97-AF65-F5344CB8AC3E}">
        <p14:creationId xmlns:p14="http://schemas.microsoft.com/office/powerpoint/2010/main" val="3739937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hourly I/O Busy metric over a reporting period. The highest I/O is an estimate and could exceed the max I/O. The Callout shows the highest I/O Busy in a 1-hour sample.</a:t>
            </a:r>
          </a:p>
          <a:p>
            <a:endParaRPr lang="LID4096" dirty="0"/>
          </a:p>
        </p:txBody>
      </p:sp>
      <p:sp>
        <p:nvSpPr>
          <p:cNvPr id="4" name="Slide Number Placeholder 3"/>
          <p:cNvSpPr>
            <a:spLocks noGrp="1"/>
          </p:cNvSpPr>
          <p:nvPr>
            <p:ph type="sldNum" sz="quarter" idx="5"/>
          </p:nvPr>
        </p:nvSpPr>
        <p:spPr/>
        <p:txBody>
          <a:bodyPr/>
          <a:lstStyle/>
          <a:p>
            <a:fld id="{830CB422-1C33-CB43-B2F9-92730F80FF20}" type="slidenum">
              <a:rPr lang="en-PK" smtClean="0"/>
              <a:t>12</a:t>
            </a:fld>
            <a:endParaRPr lang="en-PK" dirty="0"/>
          </a:p>
        </p:txBody>
      </p:sp>
    </p:spTree>
    <p:extLst>
      <p:ext uri="{BB962C8B-B14F-4D97-AF65-F5344CB8AC3E}">
        <p14:creationId xmlns:p14="http://schemas.microsoft.com/office/powerpoint/2010/main" val="1834413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pic>
        <p:nvPicPr>
          <p:cNvPr id="10" name="Graphic">
            <a:extLst>
              <a:ext uri="{FF2B5EF4-FFF2-40B4-BE49-F238E27FC236}">
                <a16:creationId xmlns:a16="http://schemas.microsoft.com/office/drawing/2014/main" id="{3E78A975-D9E4-6041-AA60-E8C7B6D1C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25" y="214222"/>
            <a:ext cx="6121948" cy="6643777"/>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168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552297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10300" y="2438400"/>
            <a:ext cx="55245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2250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360000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30389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265176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438400"/>
            <a:ext cx="2647315"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438400"/>
            <a:ext cx="264922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438400"/>
            <a:ext cx="2647950" cy="3505200"/>
          </a:xfrm>
        </p:spPr>
        <p:txBody>
          <a:bodyPr/>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6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91221"/>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1/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744537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438400"/>
            <a:ext cx="3603625"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7202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2/3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3602736"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438400"/>
            <a:ext cx="7437438"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9684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317014"/>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5E98C1-843F-DE90-5967-75A554A05FDE}"/>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dirty="0"/>
          </a:p>
        </p:txBody>
      </p:sp>
    </p:spTree>
    <p:extLst>
      <p:ext uri="{BB962C8B-B14F-4D97-AF65-F5344CB8AC3E}">
        <p14:creationId xmlns:p14="http://schemas.microsoft.com/office/powerpoint/2010/main" val="4243116403"/>
      </p:ext>
    </p:extLst>
  </p:cSld>
  <p:clrMapOvr>
    <a:masterClrMapping/>
  </p:clrMapOvr>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1"/>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78597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1"/>
      </p:bgRef>
    </p:bg>
    <p:spTree>
      <p:nvGrpSpPr>
        <p:cNvPr id="1" name=""/>
        <p:cNvGrpSpPr/>
        <p:nvPr/>
      </p:nvGrpSpPr>
      <p:grpSpPr>
        <a:xfrm>
          <a:off x="0" y="0"/>
          <a:ext cx="0" cy="0"/>
          <a:chOff x="0" y="0"/>
          <a:chExt cx="0" cy="0"/>
        </a:xfrm>
      </p:grpSpPr>
      <p:pic>
        <p:nvPicPr>
          <p:cNvPr id="5" name="Graphic">
            <a:extLst>
              <a:ext uri="{FF2B5EF4-FFF2-40B4-BE49-F238E27FC236}">
                <a16:creationId xmlns:a16="http://schemas.microsoft.com/office/drawing/2014/main" id="{4373D2C2-60ED-7E43-A7C3-9D90356E2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8114" y="209305"/>
            <a:ext cx="6126480" cy="6648695"/>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CE55F7B1-D281-5C48-BE07-26F5DCA33A3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0"/>
            <a:ext cx="12192000" cy="6858000"/>
          </a:xfrm>
          <a:prstGeom prst="rect">
            <a:avLst/>
          </a:prstGeom>
        </p:spPr>
      </p:pic>
      <p:sp>
        <p:nvSpPr>
          <p:cNvPr id="14" name="Thrive Graphic ">
            <a:extLst>
              <a:ext uri="{FF2B5EF4-FFF2-40B4-BE49-F238E27FC236}">
                <a16:creationId xmlns:a16="http://schemas.microsoft.com/office/drawing/2014/main" id="{4255D18E-1050-9F4C-8214-959B55FEBA06}"/>
              </a:ext>
            </a:extLst>
          </p:cNvPr>
          <p:cNvSpPr/>
          <p:nvPr userDrawn="1"/>
        </p:nvSpPr>
        <p:spPr>
          <a:xfrm>
            <a:off x="0" y="1028700"/>
            <a:ext cx="9382578" cy="5829300"/>
          </a:xfrm>
          <a:custGeom>
            <a:avLst/>
            <a:gdLst>
              <a:gd name="connsiteX0" fmla="*/ 0 w 9382578"/>
              <a:gd name="connsiteY0" fmla="*/ 0 h 5829300"/>
              <a:gd name="connsiteX1" fmla="*/ 6467928 w 9382578"/>
              <a:gd name="connsiteY1" fmla="*/ 0 h 5829300"/>
              <a:gd name="connsiteX2" fmla="*/ 6568225 w 9382578"/>
              <a:gd name="connsiteY2" fmla="*/ 0 h 5829300"/>
              <a:gd name="connsiteX3" fmla="*/ 6568225 w 9382578"/>
              <a:gd name="connsiteY3" fmla="*/ 2536 h 5829300"/>
              <a:gd name="connsiteX4" fmla="*/ 6617916 w 9382578"/>
              <a:gd name="connsiteY4" fmla="*/ 3793 h 5829300"/>
              <a:gd name="connsiteX5" fmla="*/ 9382578 w 9382578"/>
              <a:gd name="connsiteY5" fmla="*/ 2914650 h 5829300"/>
              <a:gd name="connsiteX6" fmla="*/ 6617916 w 9382578"/>
              <a:gd name="connsiteY6" fmla="*/ 5825508 h 5829300"/>
              <a:gd name="connsiteX7" fmla="*/ 6568225 w 9382578"/>
              <a:gd name="connsiteY7" fmla="*/ 5826764 h 5829300"/>
              <a:gd name="connsiteX8" fmla="*/ 6568225 w 9382578"/>
              <a:gd name="connsiteY8" fmla="*/ 5829300 h 5829300"/>
              <a:gd name="connsiteX9" fmla="*/ 6467928 w 9382578"/>
              <a:gd name="connsiteY9" fmla="*/ 5829300 h 5829300"/>
              <a:gd name="connsiteX10" fmla="*/ 0 w 9382578"/>
              <a:gd name="connsiteY10" fmla="*/ 5829300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82578" h="5829300">
                <a:moveTo>
                  <a:pt x="0" y="0"/>
                </a:moveTo>
                <a:lnTo>
                  <a:pt x="6467928" y="0"/>
                </a:lnTo>
                <a:lnTo>
                  <a:pt x="6568225" y="0"/>
                </a:lnTo>
                <a:lnTo>
                  <a:pt x="6568225" y="2536"/>
                </a:lnTo>
                <a:lnTo>
                  <a:pt x="6617916" y="3793"/>
                </a:lnTo>
                <a:cubicBezTo>
                  <a:pt x="8157929" y="81856"/>
                  <a:pt x="9382578" y="1355237"/>
                  <a:pt x="9382578" y="2914650"/>
                </a:cubicBezTo>
                <a:cubicBezTo>
                  <a:pt x="9382578" y="4474064"/>
                  <a:pt x="8157929" y="5747444"/>
                  <a:pt x="6617916" y="5825508"/>
                </a:cubicBezTo>
                <a:lnTo>
                  <a:pt x="6568225" y="5826764"/>
                </a:lnTo>
                <a:lnTo>
                  <a:pt x="6568225" y="5829300"/>
                </a:lnTo>
                <a:lnTo>
                  <a:pt x="6467928" y="5829300"/>
                </a:lnTo>
                <a:lnTo>
                  <a:pt x="0" y="5829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225546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p:bg>
      <p:bgRef idx="1001">
        <a:schemeClr val="bg1"/>
      </p:bgRef>
    </p:bg>
    <p:spTree>
      <p:nvGrpSpPr>
        <p:cNvPr id="1" name=""/>
        <p:cNvGrpSpPr/>
        <p:nvPr/>
      </p:nvGrpSpPr>
      <p:grpSpPr>
        <a:xfrm>
          <a:off x="0" y="0"/>
          <a:ext cx="0" cy="0"/>
          <a:chOff x="0" y="0"/>
          <a:chExt cx="0" cy="0"/>
        </a:xfrm>
      </p:grpSpPr>
      <p:sp>
        <p:nvSpPr>
          <p:cNvPr id="13" name="Thrive Graphic">
            <a:extLst>
              <a:ext uri="{FF2B5EF4-FFF2-40B4-BE49-F238E27FC236}">
                <a16:creationId xmlns:a16="http://schemas.microsoft.com/office/drawing/2014/main" id="{E1F63B42-0D22-8E40-915C-0A49F423A783}"/>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77010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0" name="Background">
            <a:extLst>
              <a:ext uri="{FF2B5EF4-FFF2-40B4-BE49-F238E27FC236}">
                <a16:creationId xmlns:a16="http://schemas.microsoft.com/office/drawing/2014/main" id="{1DD06E22-8F8E-6F49-91FB-6A22C2BB9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hrive Graphic">
            <a:extLst>
              <a:ext uri="{FF2B5EF4-FFF2-40B4-BE49-F238E27FC236}">
                <a16:creationId xmlns:a16="http://schemas.microsoft.com/office/drawing/2014/main" id="{F71C0FC7-7931-054F-84D3-8BE1CC005B86}"/>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Box 11">
            <a:extLst>
              <a:ext uri="{FF2B5EF4-FFF2-40B4-BE49-F238E27FC236}">
                <a16:creationId xmlns:a16="http://schemas.microsoft.com/office/drawing/2014/main" id="{8A6E1C59-E258-794F-9CB0-0AB8B92668CB}"/>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20910819"/>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97177028-EC0C-E347-99BF-345A1F498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32346553"/>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6">
    <p:spTree>
      <p:nvGrpSpPr>
        <p:cNvPr id="1" name=""/>
        <p:cNvGrpSpPr/>
        <p:nvPr/>
      </p:nvGrpSpPr>
      <p:grpSpPr>
        <a:xfrm>
          <a:off x="0" y="0"/>
          <a:ext cx="0" cy="0"/>
          <a:chOff x="0" y="0"/>
          <a:chExt cx="0" cy="0"/>
        </a:xfrm>
      </p:grpSpPr>
      <p:sp>
        <p:nvSpPr>
          <p:cNvPr id="12" name="Thrive Graphic">
            <a:extLst>
              <a:ext uri="{FF2B5EF4-FFF2-40B4-BE49-F238E27FC236}">
                <a16:creationId xmlns:a16="http://schemas.microsoft.com/office/drawing/2014/main" id="{E7BCFBB9-51AF-6643-BD24-EFB26F46D3F8}"/>
              </a:ext>
            </a:extLst>
          </p:cNvPr>
          <p:cNvSpPr/>
          <p:nvPr userDrawn="1"/>
        </p:nvSpPr>
        <p:spPr>
          <a:xfrm>
            <a:off x="1" y="0"/>
            <a:ext cx="10363077" cy="6858000"/>
          </a:xfrm>
          <a:custGeom>
            <a:avLst/>
            <a:gdLst>
              <a:gd name="connsiteX0" fmla="*/ 0 w 10363077"/>
              <a:gd name="connsiteY0" fmla="*/ 0 h 6858000"/>
              <a:gd name="connsiteX1" fmla="*/ 6934077 w 10363077"/>
              <a:gd name="connsiteY1" fmla="*/ 0 h 6858000"/>
              <a:gd name="connsiteX2" fmla="*/ 7052074 w 10363077"/>
              <a:gd name="connsiteY2" fmla="*/ 0 h 6858000"/>
              <a:gd name="connsiteX3" fmla="*/ 7052074 w 10363077"/>
              <a:gd name="connsiteY3" fmla="*/ 2984 h 6858000"/>
              <a:gd name="connsiteX4" fmla="*/ 7110534 w 10363077"/>
              <a:gd name="connsiteY4" fmla="*/ 4462 h 6858000"/>
              <a:gd name="connsiteX5" fmla="*/ 10363077 w 10363077"/>
              <a:gd name="connsiteY5" fmla="*/ 3429000 h 6858000"/>
              <a:gd name="connsiteX6" fmla="*/ 7110534 w 10363077"/>
              <a:gd name="connsiteY6" fmla="*/ 6853539 h 6858000"/>
              <a:gd name="connsiteX7" fmla="*/ 7052074 w 10363077"/>
              <a:gd name="connsiteY7" fmla="*/ 6855017 h 6858000"/>
              <a:gd name="connsiteX8" fmla="*/ 7052074 w 10363077"/>
              <a:gd name="connsiteY8" fmla="*/ 6858000 h 6858000"/>
              <a:gd name="connsiteX9" fmla="*/ 6934077 w 10363077"/>
              <a:gd name="connsiteY9" fmla="*/ 6858000 h 6858000"/>
              <a:gd name="connsiteX10" fmla="*/ 0 w 10363077"/>
              <a:gd name="connsiteY10" fmla="*/ 6858000 h 6858000"/>
              <a:gd name="connsiteX11" fmla="*/ 0 w 1036307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077" h="6858000">
                <a:moveTo>
                  <a:pt x="0" y="0"/>
                </a:moveTo>
                <a:lnTo>
                  <a:pt x="6934077" y="0"/>
                </a:lnTo>
                <a:lnTo>
                  <a:pt x="7052074" y="0"/>
                </a:lnTo>
                <a:lnTo>
                  <a:pt x="7052074" y="2984"/>
                </a:lnTo>
                <a:lnTo>
                  <a:pt x="7110534" y="4462"/>
                </a:lnTo>
                <a:cubicBezTo>
                  <a:pt x="8922313" y="96301"/>
                  <a:pt x="10363077" y="1594397"/>
                  <a:pt x="10363077" y="3429000"/>
                </a:cubicBezTo>
                <a:cubicBezTo>
                  <a:pt x="10363077" y="5263605"/>
                  <a:pt x="8922313" y="6761699"/>
                  <a:pt x="7110534" y="6853539"/>
                </a:cubicBezTo>
                <a:lnTo>
                  <a:pt x="7052074" y="6855017"/>
                </a:lnTo>
                <a:lnTo>
                  <a:pt x="7052074" y="6858000"/>
                </a:lnTo>
                <a:lnTo>
                  <a:pt x="6934077"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3152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Box 10">
            <a:extLst>
              <a:ext uri="{FF2B5EF4-FFF2-40B4-BE49-F238E27FC236}">
                <a16:creationId xmlns:a16="http://schemas.microsoft.com/office/drawing/2014/main" id="{3807DFDA-51D2-354F-8CEE-F1EF514786C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602862678"/>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7">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95B33452-B753-4847-AFFD-EB80EE67789D}"/>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Box 9">
            <a:extLst>
              <a:ext uri="{FF2B5EF4-FFF2-40B4-BE49-F238E27FC236}">
                <a16:creationId xmlns:a16="http://schemas.microsoft.com/office/drawing/2014/main" id="{D47B44C3-B81B-1748-8142-3F68F78EF52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60625370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8">
    <p:bg>
      <p:bgRef idx="1001">
        <a:schemeClr val="bg2"/>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2911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9 Ink-Saver">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FD637ACE-F8F6-744F-BF9A-6AF44AA90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5EEBE9A3-D8D4-787A-6D94-D68697B0647D}"/>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9" name="Eyebrow">
            <a:extLst>
              <a:ext uri="{FF2B5EF4-FFF2-40B4-BE49-F238E27FC236}">
                <a16:creationId xmlns:a16="http://schemas.microsoft.com/office/drawing/2014/main" id="{50F666B8-AE33-CC4F-9FCB-DDEDBA8E55C9}"/>
              </a:ext>
            </a:extLst>
          </p:cNvPr>
          <p:cNvSpPr>
            <a:spLocks noGrp="1"/>
          </p:cNvSpPr>
          <p:nvPr>
            <p:ph type="body" sz="quarter" idx="13" hasCustomPrompt="1"/>
          </p:nvPr>
        </p:nvSpPr>
        <p:spPr>
          <a:xfrm>
            <a:off x="457200" y="266700"/>
            <a:ext cx="79552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a:t>
            </a:r>
            <a:r>
              <a:rPr lang="en-US"/>
              <a:t>]</a:t>
            </a:r>
            <a:endParaRPr lang="en-US" dirty="0"/>
          </a:p>
        </p:txBody>
      </p:sp>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1600199"/>
          </a:xfrm>
        </p:spPr>
        <p:txBody>
          <a:bodyPr anchor="t" anchorCtr="0"/>
          <a:lstStyle>
            <a:lvl1pPr>
              <a:lnSpc>
                <a:spcPct val="90000"/>
              </a:lnSpc>
              <a:defRPr sz="4800" spc="-80" baseline="0"/>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29872556"/>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B1B5F96B-3AB6-BD46-8483-736A5B16B0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hrive Graphic">
            <a:extLst>
              <a:ext uri="{FF2B5EF4-FFF2-40B4-BE49-F238E27FC236}">
                <a16:creationId xmlns:a16="http://schemas.microsoft.com/office/drawing/2014/main" id="{6825D9C4-C0DB-A944-85D9-5DFDB1D34DF9}"/>
              </a:ext>
            </a:extLst>
          </p:cNvPr>
          <p:cNvSpPr/>
          <p:nvPr userDrawn="1"/>
        </p:nvSpPr>
        <p:spPr>
          <a:xfrm>
            <a:off x="0" y="0"/>
            <a:ext cx="9634648" cy="6858000"/>
          </a:xfrm>
          <a:custGeom>
            <a:avLst/>
            <a:gdLst>
              <a:gd name="connsiteX0" fmla="*/ 0 w 9634648"/>
              <a:gd name="connsiteY0" fmla="*/ 0 h 6858000"/>
              <a:gd name="connsiteX1" fmla="*/ 6208684 w 9634648"/>
              <a:gd name="connsiteY1" fmla="*/ 0 h 6858000"/>
              <a:gd name="connsiteX2" fmla="*/ 6326576 w 9634648"/>
              <a:gd name="connsiteY2" fmla="*/ 0 h 6858000"/>
              <a:gd name="connsiteX3" fmla="*/ 6326576 w 9634648"/>
              <a:gd name="connsiteY3" fmla="*/ 2984 h 6858000"/>
              <a:gd name="connsiteX4" fmla="*/ 6384984 w 9634648"/>
              <a:gd name="connsiteY4" fmla="*/ 4462 h 6858000"/>
              <a:gd name="connsiteX5" fmla="*/ 9634648 w 9634648"/>
              <a:gd name="connsiteY5" fmla="*/ 3429000 h 6858000"/>
              <a:gd name="connsiteX6" fmla="*/ 6384984 w 9634648"/>
              <a:gd name="connsiteY6" fmla="*/ 6853539 h 6858000"/>
              <a:gd name="connsiteX7" fmla="*/ 6326576 w 9634648"/>
              <a:gd name="connsiteY7" fmla="*/ 6855017 h 6858000"/>
              <a:gd name="connsiteX8" fmla="*/ 6326576 w 9634648"/>
              <a:gd name="connsiteY8" fmla="*/ 6858000 h 6858000"/>
              <a:gd name="connsiteX9" fmla="*/ 6208684 w 9634648"/>
              <a:gd name="connsiteY9" fmla="*/ 6858000 h 6858000"/>
              <a:gd name="connsiteX10" fmla="*/ 0 w 9634648"/>
              <a:gd name="connsiteY10" fmla="*/ 6858000 h 6858000"/>
              <a:gd name="connsiteX11" fmla="*/ 0 w 9634648"/>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4648" h="6858000">
                <a:moveTo>
                  <a:pt x="0" y="0"/>
                </a:moveTo>
                <a:lnTo>
                  <a:pt x="6208684" y="0"/>
                </a:lnTo>
                <a:lnTo>
                  <a:pt x="6326576" y="0"/>
                </a:lnTo>
                <a:lnTo>
                  <a:pt x="6326576" y="2984"/>
                </a:lnTo>
                <a:lnTo>
                  <a:pt x="6384984" y="4462"/>
                </a:lnTo>
                <a:cubicBezTo>
                  <a:pt x="8195160" y="96301"/>
                  <a:pt x="9634648" y="1594397"/>
                  <a:pt x="9634648" y="3429000"/>
                </a:cubicBezTo>
                <a:cubicBezTo>
                  <a:pt x="9634648" y="5263605"/>
                  <a:pt x="8195160" y="6761699"/>
                  <a:pt x="6384984" y="6853539"/>
                </a:cubicBezTo>
                <a:lnTo>
                  <a:pt x="6326576" y="6855017"/>
                </a:lnTo>
                <a:lnTo>
                  <a:pt x="6326576" y="6858000"/>
                </a:lnTo>
                <a:lnTo>
                  <a:pt x="6208684"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658368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229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8" name="Logo">
            <a:extLst>
              <a:ext uri="{FF2B5EF4-FFF2-40B4-BE49-F238E27FC236}">
                <a16:creationId xmlns:a16="http://schemas.microsoft.com/office/drawing/2014/main" id="{17491D78-0FFD-B442-8059-31DEAF559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1" name="TextBox 20">
            <a:extLst>
              <a:ext uri="{FF2B5EF4-FFF2-40B4-BE49-F238E27FC236}">
                <a16:creationId xmlns:a16="http://schemas.microsoft.com/office/drawing/2014/main" id="{E4DDDE9E-5920-B943-8B4E-ECD67EA24B7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364150009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7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59" y="17526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0" y="17526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19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7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59" y="3429000"/>
            <a:ext cx="265176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0" y="3429000"/>
            <a:ext cx="2647950" cy="1371600"/>
          </a:xfrm>
        </p:spPr>
        <p:txBody>
          <a:bodyPr/>
          <a:lstStyle>
            <a:lvl1pPr>
              <a:spcAft>
                <a:spcPts val="400"/>
              </a:spcAft>
              <a:defRPr sz="1800" b="0" i="0">
                <a:solidFill>
                  <a:schemeClr val="tx1"/>
                </a:solidFill>
                <a:latin typeface="Inter SemiBold" panose="02000503000000020004" pitchFamily="2" charset="0"/>
                <a:ea typeface="Inter SemiBold" panose="02000503000000020004" pitchFamily="2" charset="0"/>
              </a:defRPr>
            </a:lvl1pPr>
            <a:lvl2pPr marL="0" indent="0">
              <a:spcAft>
                <a:spcPts val="400"/>
              </a:spcAft>
              <a:buNone/>
              <a:defRPr sz="1600" b="0">
                <a:solidFill>
                  <a:schemeClr val="tx1"/>
                </a:solidFill>
              </a:defRPr>
            </a:lvl2pPr>
            <a:lvl3pPr marL="0" indent="0">
              <a:spcAft>
                <a:spcPts val="400"/>
              </a:spcAft>
              <a:buNone/>
              <a:defRPr sz="1200" b="0">
                <a:solidFill>
                  <a:schemeClr val="tx1"/>
                </a:solidFill>
              </a:defRPr>
            </a:lvl3pPr>
            <a:lvl4pPr marL="0" indent="0">
              <a:spcAft>
                <a:spcPts val="400"/>
              </a:spcAft>
              <a:buNone/>
              <a:defRPr sz="1000" b="0">
                <a:solidFill>
                  <a:schemeClr val="tx1"/>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61081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Ref idx="1001">
        <a:schemeClr val="bg1"/>
      </p:bgRef>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D027DA4B-BB50-5B44-AAC8-29A80E8F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Logo">
            <a:extLst>
              <a:ext uri="{FF2B5EF4-FFF2-40B4-BE49-F238E27FC236}">
                <a16:creationId xmlns:a16="http://schemas.microsoft.com/office/drawing/2014/main" id="{E9B987B8-285B-5041-A418-9686A7AD8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E1003F7-D320-D84C-8648-5474103055AE}"/>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8542"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3-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latin typeface="Inter SemiBold" panose="02000503000000020004" pitchFamily="2" charset="0"/>
                <a:ea typeface="Inter SemiBold" panose="02000503000000020004" pitchFamily="2" charset="0"/>
              </a:defRPr>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82715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latin typeface="Inter SemiBold" panose="02000503000000020004" pitchFamily="2" charset="0"/>
                <a:ea typeface="Inter SemiBold" panose="02000503000000020004" pitchFamily="2" charset="0"/>
              </a:defRPr>
            </a:lvl1pPr>
            <a:lvl2pPr marL="0" indent="0">
              <a:buNone/>
              <a:defRPr sz="1200" i="0"/>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lvl1pPr>
            <a:lvl2pPr marL="91440" indent="-91440">
              <a:spcAft>
                <a:spcPts val="200"/>
              </a:spcAft>
              <a:defRPr sz="1050"/>
            </a:lvl2pPr>
            <a:lvl3pPr>
              <a:defRPr sz="1200"/>
            </a:lvl3pPr>
            <a:lvl4pPr>
              <a:defRPr sz="1200"/>
            </a:lvl4pPr>
            <a:lvl5pPr>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780070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0" y="0"/>
            <a:ext cx="5029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pic>
        <p:nvPicPr>
          <p:cNvPr id="11" name="Logo">
            <a:extLst>
              <a:ext uri="{FF2B5EF4-FFF2-40B4-BE49-F238E27FC236}">
                <a16:creationId xmlns:a16="http://schemas.microsoft.com/office/drawing/2014/main" id="{28ACF708-566E-C246-9A0D-BD420C83F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168480787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Dar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5029201" y="0"/>
            <a:ext cx="716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dirty="0">
              <a:solidFill>
                <a:schemeClr val="tx1"/>
              </a:solidFill>
            </a:endParaRP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3434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340087" cy="1409700"/>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438400"/>
            <a:ext cx="4340087" cy="350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1028700"/>
            <a:ext cx="6477000" cy="4914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9095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FB51609D-079B-744D-9914-CAA56A3A3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[Optional eyebrow or section title]</a:t>
            </a:r>
          </a:p>
        </p:txBody>
      </p:sp>
      <p:sp>
        <p:nvSpPr>
          <p:cNvPr id="9" name="TextBox 8">
            <a:extLst>
              <a:ext uri="{FF2B5EF4-FFF2-40B4-BE49-F238E27FC236}">
                <a16:creationId xmlns:a16="http://schemas.microsoft.com/office/drawing/2014/main" id="{7A19F526-BF97-8C44-8ADF-28371EBDC298}"/>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4" name="Text Placeholder 3">
            <a:extLst>
              <a:ext uri="{FF2B5EF4-FFF2-40B4-BE49-F238E27FC236}">
                <a16:creationId xmlns:a16="http://schemas.microsoft.com/office/drawing/2014/main" id="{77EED9E6-EB1C-E73A-696D-363D0EDB6345}"/>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328301892"/>
      </p:ext>
    </p:extLst>
  </p:cSld>
  <p:clrMapOvr>
    <a:masterClrMapping/>
  </p:clrMapOvr>
  <p:extLst>
    <p:ext uri="{DCECCB84-F9BA-43D5-87BE-67443E8EF086}">
      <p15:sldGuideLst xmlns:p15="http://schemas.microsoft.com/office/powerpoint/2012/main">
        <p15:guide id="1" orient="horz" pos="648" userDrawn="1">
          <p15:clr>
            <a:srgbClr val="5ACBF0"/>
          </p15:clr>
        </p15:guide>
        <p15:guide id="3" orient="horz" pos="374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13" name="Background">
            <a:extLst>
              <a:ext uri="{FF2B5EF4-FFF2-40B4-BE49-F238E27FC236}">
                <a16:creationId xmlns:a16="http://schemas.microsoft.com/office/drawing/2014/main" id="{35E8F714-7DBE-2749-B7B4-B1B3975363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02306B9D-59D8-854B-BEE8-759ECE12CF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9726" y="6140450"/>
            <a:ext cx="1060701" cy="376106"/>
          </a:xfrm>
          <a:prstGeom prst="rect">
            <a:avLst/>
          </a:prstGeom>
        </p:spPr>
      </p:pic>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
        <p:nvSpPr>
          <p:cNvPr id="3" name="Text Placeholder 3">
            <a:extLst>
              <a:ext uri="{FF2B5EF4-FFF2-40B4-BE49-F238E27FC236}">
                <a16:creationId xmlns:a16="http://schemas.microsoft.com/office/drawing/2014/main" id="{96F3D15C-A571-80E9-C4E0-FD7928423142}"/>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bg1"/>
                </a:solidFill>
              </a:defRPr>
            </a:lvl1pPr>
            <a:lvl2pPr marL="0" indent="0">
              <a:spcAft>
                <a:spcPts val="1400"/>
              </a:spcAft>
              <a:buNone/>
              <a:defRPr sz="3600">
                <a:solidFill>
                  <a:schemeClr val="bg1"/>
                </a:solidFill>
              </a:defRPr>
            </a:lvl2pPr>
            <a:lvl3pPr marL="0" indent="0">
              <a:spcAft>
                <a:spcPts val="600"/>
              </a:spcAft>
              <a:buFontTx/>
              <a:buNone/>
              <a:defRPr sz="1400">
                <a:solidFill>
                  <a:schemeClr val="bg1"/>
                </a:solidFill>
              </a:defRPr>
            </a:lvl3pPr>
            <a:lvl4pPr marL="274320" indent="0">
              <a:buNone/>
              <a:defRPr/>
            </a:lvl4pPr>
            <a:lvl5pPr>
              <a:spcAft>
                <a:spcPts val="600"/>
              </a:spcAft>
              <a:defRPr sz="1400" i="1">
                <a:solidFill>
                  <a:schemeClr val="bg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32064747"/>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Ink-Sa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tx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tx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4" name="Text Placeholder 3">
            <a:extLst>
              <a:ext uri="{FF2B5EF4-FFF2-40B4-BE49-F238E27FC236}">
                <a16:creationId xmlns:a16="http://schemas.microsoft.com/office/drawing/2014/main" id="{E364BDE5-C7DB-349E-37A6-8DE6D6C6D3EA}"/>
              </a:ext>
            </a:extLst>
          </p:cNvPr>
          <p:cNvSpPr>
            <a:spLocks noGrp="1"/>
          </p:cNvSpPr>
          <p:nvPr>
            <p:ph type="body" sz="quarter" idx="14"/>
          </p:nvPr>
        </p:nvSpPr>
        <p:spPr>
          <a:xfrm>
            <a:off x="457200" y="971550"/>
            <a:ext cx="11277600" cy="4905376"/>
          </a:xfrm>
        </p:spPr>
        <p:txBody>
          <a:bodyPr/>
          <a:lstStyle>
            <a:lvl1pPr>
              <a:lnSpc>
                <a:spcPct val="90000"/>
              </a:lnSpc>
              <a:spcAft>
                <a:spcPts val="1400"/>
              </a:spcAft>
              <a:defRPr sz="3600">
                <a:solidFill>
                  <a:schemeClr val="tx1"/>
                </a:solidFill>
              </a:defRPr>
            </a:lvl1pPr>
            <a:lvl2pPr marL="0" indent="0">
              <a:spcAft>
                <a:spcPts val="1400"/>
              </a:spcAft>
              <a:buNone/>
              <a:defRPr sz="3600">
                <a:solidFill>
                  <a:schemeClr val="tx1"/>
                </a:solidFill>
              </a:defRPr>
            </a:lvl2pPr>
            <a:lvl3pPr marL="0" indent="0">
              <a:spcAft>
                <a:spcPts val="600"/>
              </a:spcAft>
              <a:buFontTx/>
              <a:buNone/>
              <a:defRPr sz="1400">
                <a:solidFill>
                  <a:schemeClr val="tx1"/>
                </a:solidFill>
              </a:defRPr>
            </a:lvl3pPr>
            <a:lvl4pPr marL="274320" indent="0">
              <a:buNone/>
              <a:defRPr/>
            </a:lvl4pPr>
            <a:lvl5pPr>
              <a:spcAft>
                <a:spcPts val="600"/>
              </a:spcAft>
              <a:defRPr sz="14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a:p>
            <a:pPr lvl="4"/>
            <a:r>
              <a:rPr lang="en-US" dirty="0"/>
              <a:t>Fifth level</a:t>
            </a:r>
          </a:p>
        </p:txBody>
      </p:sp>
    </p:spTree>
    <p:extLst>
      <p:ext uri="{BB962C8B-B14F-4D97-AF65-F5344CB8AC3E}">
        <p14:creationId xmlns:p14="http://schemas.microsoft.com/office/powerpoint/2010/main" val="1469039510"/>
      </p:ext>
    </p:extLst>
  </p:cSld>
  <p:clrMapOvr>
    <a:masterClrMapping/>
  </p:clrMapOvr>
  <p:extLst>
    <p:ext uri="{DCECCB84-F9BA-43D5-87BE-67443E8EF086}">
      <p15:sldGuideLst xmlns:p15="http://schemas.microsoft.com/office/powerpoint/2012/main">
        <p15:guide id="1" orient="horz" pos="648" userDrawn="1">
          <p15:clr>
            <a:srgbClr val="FBAE40"/>
          </p15:clr>
        </p15:guide>
        <p15:guide id="3"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ive Picture Righ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563880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Footer and slide number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653578"/>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i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C5F9323-B3A1-7744-B1A3-CDCD563AAF79}"/>
              </a:ext>
            </a:extLst>
          </p:cNvPr>
          <p:cNvSpPr>
            <a:spLocks noGrp="1"/>
          </p:cNvSpPr>
          <p:nvPr>
            <p:ph type="pic" sz="quarter" idx="14" hasCustomPrompt="1"/>
          </p:nvPr>
        </p:nvSpPr>
        <p:spPr>
          <a:xfrm>
            <a:off x="0" y="419100"/>
            <a:ext cx="6553200" cy="55245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White shape mask must sit on top of picture.</a:t>
            </a:r>
            <a:br>
              <a:rPr lang="en-US" dirty="0"/>
            </a:br>
            <a:r>
              <a:rPr lang="en-US" dirty="0"/>
              <a:t>Logo and copyright must sit on top of mask.</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6858000" y="266700"/>
            <a:ext cx="4876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6858000" y="1028700"/>
            <a:ext cx="4876800"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6858000" y="2438400"/>
            <a:ext cx="4876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24799"/>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5" orient="horz" pos="264" userDrawn="1">
          <p15:clr>
            <a:srgbClr val="FBAE40"/>
          </p15:clr>
        </p15:guide>
        <p15:guide id="6" pos="43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419100"/>
            <a:ext cx="6324600" cy="55245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4010022607"/>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Ref idx="1001">
        <a:schemeClr val="bg1"/>
      </p:bgRef>
    </p:bg>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18DF2D9-8DB2-C549-808A-795EE47210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2335F0AE-35E3-3D43-BDE0-31F539CB56B2}"/>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66928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Blee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0"/>
            <a:ext cx="6324600" cy="6858000"/>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244253"/>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2-Up">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4229F-7C96-E144-9EC5-5BA3CB57DF65}"/>
              </a:ext>
            </a:extLst>
          </p:cNvPr>
          <p:cNvSpPr>
            <a:spLocks noGrp="1"/>
          </p:cNvSpPr>
          <p:nvPr>
            <p:ph type="pic" sz="quarter" idx="14" hasCustomPrompt="1"/>
          </p:nvPr>
        </p:nvSpPr>
        <p:spPr>
          <a:xfrm>
            <a:off x="5867401" y="3426246"/>
            <a:ext cx="6324600" cy="3431754"/>
          </a:xfrm>
          <a:solidFill>
            <a:srgbClr val="A6A6A6"/>
          </a:solidFill>
        </p:spPr>
        <p:txBody>
          <a:bodyPr/>
          <a:lstStyle>
            <a:lvl1pPr algn="ctr">
              <a:defRPr sz="1600" b="1">
                <a:solidFill>
                  <a:srgbClr val="E1E1E1"/>
                </a:solidFill>
              </a:defRPr>
            </a:lvl1pPr>
          </a:lstStyle>
          <a:p>
            <a:br>
              <a:rPr lang="en-US" dirty="0"/>
            </a:br>
            <a:r>
              <a:rPr lang="en-US" dirty="0"/>
              <a:t>Click icon to add picture.</a:t>
            </a:r>
            <a:br>
              <a:rPr lang="en-US" dirty="0"/>
            </a:br>
            <a:r>
              <a:rPr lang="en-US" dirty="0"/>
              <a:t>Footer and slide number must sit on top of picture.</a:t>
            </a:r>
          </a:p>
        </p:txBody>
      </p:sp>
      <p:sp>
        <p:nvSpPr>
          <p:cNvPr id="8" name="Picture Placeholder 10">
            <a:extLst>
              <a:ext uri="{FF2B5EF4-FFF2-40B4-BE49-F238E27FC236}">
                <a16:creationId xmlns:a16="http://schemas.microsoft.com/office/drawing/2014/main" id="{F1E4F876-109F-C746-8262-163A57AC0AF4}"/>
              </a:ext>
            </a:extLst>
          </p:cNvPr>
          <p:cNvSpPr>
            <a:spLocks noGrp="1"/>
          </p:cNvSpPr>
          <p:nvPr>
            <p:ph type="pic" sz="quarter" idx="15"/>
          </p:nvPr>
        </p:nvSpPr>
        <p:spPr>
          <a:xfrm>
            <a:off x="5867400" y="0"/>
            <a:ext cx="6324600" cy="3431754"/>
          </a:xfrm>
          <a:solidFill>
            <a:srgbClr val="888888"/>
          </a:solidFill>
        </p:spPr>
        <p:txBody>
          <a:bodyPr/>
          <a:lstStyle>
            <a:lvl1pPr algn="ctr">
              <a:defRPr sz="1600" b="1">
                <a:solidFill>
                  <a:srgbClr val="E1E1E1"/>
                </a:solidFill>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lvl1pPr>
              <a:defRPr>
                <a:solidFill>
                  <a:schemeClr val="bg1"/>
                </a:solidFill>
              </a:defRPr>
            </a:lvl1p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4946904"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4946904" cy="14097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438400"/>
            <a:ext cx="4946904"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28790"/>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369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1/2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1752600"/>
            <a:ext cx="56388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1752600"/>
            <a:ext cx="5638800" cy="4191000"/>
          </a:xfrm>
          <a:solidFill>
            <a:srgbClr val="888888"/>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2162767486"/>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1752600"/>
            <a:ext cx="11277600" cy="4191000"/>
          </a:xfrm>
          <a:solidFill>
            <a:srgbClr val="A6A6A6"/>
          </a:solidFill>
        </p:spPr>
        <p:txBody>
          <a:bodyPr/>
          <a:lstStyle>
            <a:lvl1pPr>
              <a:defRPr sz="1600" b="1">
                <a:solidFill>
                  <a:srgbClr val="E1E1E1"/>
                </a:solidFill>
              </a:defRPr>
            </a:lvl1pPr>
          </a:lstStyle>
          <a:p>
            <a:r>
              <a:rPr lang="en-US"/>
              <a:t>Click icon to add picture</a:t>
            </a:r>
            <a:endParaRPr lang="en-US" dirty="0"/>
          </a:p>
        </p:txBody>
      </p:sp>
    </p:spTree>
    <p:extLst>
      <p:ext uri="{BB962C8B-B14F-4D97-AF65-F5344CB8AC3E}">
        <p14:creationId xmlns:p14="http://schemas.microsoft.com/office/powerpoint/2010/main" val="3772629482"/>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br>
              <a:rPr lang="en-US" dirty="0"/>
            </a:br>
            <a:br>
              <a:rPr lang="en-US" dirty="0"/>
            </a:br>
            <a:br>
              <a:rPr lang="en-US" dirty="0"/>
            </a:br>
            <a:br>
              <a:rPr lang="en-US" dirty="0"/>
            </a:br>
            <a:br>
              <a:rPr lang="en-US" dirty="0"/>
            </a:br>
            <a:r>
              <a:rPr lang="en-US" dirty="0"/>
              <a:t>Click icon to add picture.</a:t>
            </a:r>
            <a:br>
              <a:rPr lang="en-US" dirty="0"/>
            </a:br>
            <a:r>
              <a:rPr lang="en-US" dirty="0"/>
              <a:t>Eyebrow, title, logo, copyright, footer and slide number must sit on top of picture.</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11277600" cy="723900"/>
          </a:xfrm>
        </p:spPr>
        <p:txBody>
          <a:bodyPr/>
          <a:lstStyle/>
          <a:p>
            <a:r>
              <a:rPr lang="en-US"/>
              <a:t>Click to edit Master title style</a:t>
            </a:r>
          </a:p>
        </p:txBody>
      </p:sp>
      <p:pic>
        <p:nvPicPr>
          <p:cNvPr id="8" name="Logo">
            <a:extLst>
              <a:ext uri="{FF2B5EF4-FFF2-40B4-BE49-F238E27FC236}">
                <a16:creationId xmlns:a16="http://schemas.microsoft.com/office/drawing/2014/main" id="{295FE9FB-224D-4A47-ADD8-17E2B1461B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9726" y="6140450"/>
            <a:ext cx="1060701" cy="376107"/>
          </a:xfrm>
          <a:prstGeom prst="rect">
            <a:avLst/>
          </a:prstGeom>
        </p:spPr>
      </p:pic>
      <p:sp>
        <p:nvSpPr>
          <p:cNvPr id="11" name="TextBox 10">
            <a:extLst>
              <a:ext uri="{FF2B5EF4-FFF2-40B4-BE49-F238E27FC236}">
                <a16:creationId xmlns:a16="http://schemas.microsoft.com/office/drawing/2014/main" id="{7FC18F0B-6718-DE42-B513-8000883024A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2458633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648" userDrawn="1">
          <p15:clr>
            <a:srgbClr val="FBAE40"/>
          </p15:clr>
        </p15:guide>
        <p15:guide id="2" orient="horz" pos="1104" userDrawn="1">
          <p15:clr>
            <a:srgbClr val="FBAE40"/>
          </p15:clr>
        </p15:guide>
        <p15:guide id="3" orient="horz" pos="374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gn-off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55E79B8E-60AF-5A47-A76F-04EFD108A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Logo">
            <a:extLst>
              <a:ext uri="{FF2B5EF4-FFF2-40B4-BE49-F238E27FC236}">
                <a16:creationId xmlns:a16="http://schemas.microsoft.com/office/drawing/2014/main" id="{AA79CFCC-33AC-0949-B51B-B82B9F80B0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rPr>
              <a:t>© 2023 Teradata. All rights reserved.</a:t>
            </a:r>
          </a:p>
        </p:txBody>
      </p:sp>
    </p:spTree>
    <p:extLst>
      <p:ext uri="{BB962C8B-B14F-4D97-AF65-F5344CB8AC3E}">
        <p14:creationId xmlns:p14="http://schemas.microsoft.com/office/powerpoint/2010/main" val="3253430764"/>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gn-off 2 Ink-Saver">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1BE907B-31F9-8441-9957-FCD2A28333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2" name="Title 1">
            <a:extLst>
              <a:ext uri="{FF2B5EF4-FFF2-40B4-BE49-F238E27FC236}">
                <a16:creationId xmlns:a16="http://schemas.microsoft.com/office/drawing/2014/main" id="{9BF9978F-36EB-107E-C758-3D4A72566541}"/>
              </a:ext>
            </a:extLst>
          </p:cNvPr>
          <p:cNvSpPr>
            <a:spLocks noGrp="1"/>
          </p:cNvSpPr>
          <p:nvPr>
            <p:ph type="title"/>
          </p:nvPr>
        </p:nvSpPr>
        <p:spPr>
          <a:xfrm>
            <a:off x="457200" y="2438400"/>
            <a:ext cx="7955280" cy="914400"/>
          </a:xfrm>
        </p:spPr>
        <p:txBody>
          <a:bodyPr anchor="t" anchorCtr="0"/>
          <a:lstStyle>
            <a:lvl1pPr>
              <a:lnSpc>
                <a:spcPct val="90000"/>
              </a:lnSpc>
              <a:defRPr sz="4800" spc="-8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3352800"/>
            <a:ext cx="7955280" cy="1513114"/>
          </a:xfrm>
        </p:spPr>
        <p:txBody>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a:extLst>
              <a:ext uri="{FF2B5EF4-FFF2-40B4-BE49-F238E27FC236}">
                <a16:creationId xmlns:a16="http://schemas.microsoft.com/office/drawing/2014/main" id="{92A52998-C4DA-B44A-A9D0-02D8DAEBA0B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t>© 2023 Teradata. All rights reserved.</a:t>
            </a:r>
          </a:p>
        </p:txBody>
      </p:sp>
    </p:spTree>
    <p:extLst>
      <p:ext uri="{BB962C8B-B14F-4D97-AF65-F5344CB8AC3E}">
        <p14:creationId xmlns:p14="http://schemas.microsoft.com/office/powerpoint/2010/main" val="895745660"/>
      </p:ext>
    </p:extLst>
  </p:cSld>
  <p:clrMapOvr>
    <a:masterClrMapping/>
  </p:clrMapOvr>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1">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269264121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Logo 2 Ink-Saver">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34EFF524-236A-5540-900C-A063FD5FA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99987" y="2695720"/>
            <a:ext cx="4325018" cy="1533579"/>
          </a:xfrm>
          <a:prstGeom prst="rect">
            <a:avLst/>
          </a:prstGeom>
        </p:spPr>
      </p:pic>
    </p:spTree>
    <p:extLst>
      <p:ext uri="{BB962C8B-B14F-4D97-AF65-F5344CB8AC3E}">
        <p14:creationId xmlns:p14="http://schemas.microsoft.com/office/powerpoint/2010/main" val="5358826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7753173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pic>
        <p:nvPicPr>
          <p:cNvPr id="18" name="Graphic">
            <a:extLst>
              <a:ext uri="{FF2B5EF4-FFF2-40B4-BE49-F238E27FC236}">
                <a16:creationId xmlns:a16="http://schemas.microsoft.com/office/drawing/2014/main" id="{DCEE08B8-98A2-6041-8ED3-C67B4A3756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3" y="1"/>
            <a:ext cx="5638800" cy="6858000"/>
          </a:xfrm>
          <a:prstGeom prst="rect">
            <a:avLst/>
          </a:prstGeom>
        </p:spPr>
      </p:pic>
      <p:pic>
        <p:nvPicPr>
          <p:cNvPr id="11" name="Logo">
            <a:extLst>
              <a:ext uri="{FF2B5EF4-FFF2-40B4-BE49-F238E27FC236}">
                <a16:creationId xmlns:a16="http://schemas.microsoft.com/office/drawing/2014/main" id="{B21EE6D7-2358-804C-B0B8-CE0ABF3682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8" name="Copyright">
            <a:extLst>
              <a:ext uri="{FF2B5EF4-FFF2-40B4-BE49-F238E27FC236}">
                <a16:creationId xmlns:a16="http://schemas.microsoft.com/office/drawing/2014/main" id="{A9EC951A-35E5-134F-B201-57C4BB12D59B}"/>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hasCustomPrompt="1"/>
          </p:nvPr>
        </p:nvSpPr>
        <p:spPr>
          <a:xfrm>
            <a:off x="457200" y="2095501"/>
            <a:ext cx="5943600" cy="2705099"/>
          </a:xfrm>
        </p:spPr>
        <p:txBody>
          <a:bodyPr anchor="t" anchorCtr="0"/>
          <a:lstStyle>
            <a:lvl1pPr algn="l">
              <a:lnSpc>
                <a:spcPct val="90000"/>
              </a:lnSpc>
              <a:defRPr sz="6000" spc="-100" baseline="0">
                <a:solidFill>
                  <a:schemeClr val="tx1"/>
                </a:solidFill>
              </a:defRPr>
            </a:lvl1pPr>
          </a:lstStyle>
          <a:p>
            <a:r>
              <a:rPr lang="en-US"/>
              <a:t>Click to edit Master title </a:t>
            </a:r>
            <a:br>
              <a:rPr lang="en-US"/>
            </a:br>
            <a:r>
              <a:rPr lang="en-US"/>
              <a:t>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3657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5591886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710389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502441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eyebrow or section title]</a:t>
            </a:r>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53329"/>
      </p:ext>
    </p:extLst>
  </p:cSld>
  <p:clrMapOvr>
    <a:masterClrMapping/>
  </p:clrMapOvr>
  <p:extLst>
    <p:ext uri="{DCECCB84-F9BA-43D5-87BE-67443E8EF086}">
      <p15:sldGuideLst xmlns:p15="http://schemas.microsoft.com/office/powerpoint/2012/main">
        <p15:guide id="1" orient="horz" pos="648">
          <p15:clr>
            <a:srgbClr val="FBAE40"/>
          </p15:clr>
        </p15:guide>
        <p15:guide id="2" orient="horz" pos="1536">
          <p15:clr>
            <a:srgbClr val="FBAE40"/>
          </p15:clr>
        </p15:guide>
        <p15:guide id="3" orient="horz" pos="37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209550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6">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081A83-1FE8-E246-B362-5906D6414308}"/>
              </a:ext>
            </a:extLst>
          </p:cNvPr>
          <p:cNvSpPr>
            <a:spLocks noGrp="1"/>
          </p:cNvSpPr>
          <p:nvPr>
            <p:ph type="pic" sz="quarter" idx="14" hasCustomPrompt="1"/>
          </p:nvPr>
        </p:nvSpPr>
        <p:spPr>
          <a:xfrm>
            <a:off x="0" y="0"/>
            <a:ext cx="12192000" cy="6858000"/>
          </a:xfrm>
          <a:solidFill>
            <a:srgbClr val="A6A6A6"/>
          </a:solidFill>
        </p:spPr>
        <p:txBody>
          <a:bodyPr/>
          <a:lstStyle>
            <a:lvl1pPr algn="ctr">
              <a:defRPr sz="1600" b="1">
                <a:solidFill>
                  <a:srgbClr val="E1E1E1"/>
                </a:solidFill>
              </a:defRPr>
            </a:lvl1pPr>
          </a:lstStyle>
          <a:p>
            <a:br>
              <a:rPr lang="en-US" dirty="0"/>
            </a:br>
            <a:br>
              <a:rPr lang="en-US" dirty="0"/>
            </a:br>
            <a:r>
              <a:rPr lang="en-US" dirty="0"/>
              <a:t>Select this picture placeholder, </a:t>
            </a:r>
            <a:br>
              <a:rPr lang="en-US" dirty="0"/>
            </a:br>
            <a:r>
              <a:rPr lang="en-US" dirty="0"/>
              <a:t>then go to Insert tab &gt; Pictures to add picture.</a:t>
            </a:r>
            <a:br>
              <a:rPr lang="en-US" dirty="0"/>
            </a:br>
            <a:r>
              <a:rPr lang="en-US" dirty="0"/>
              <a:t>Date, title, subtitle, logo and footer must sit on top of picture.</a:t>
            </a:r>
          </a:p>
          <a:p>
            <a:endParaRPr lang="en-US" dirty="0"/>
          </a:p>
          <a:p>
            <a:endParaRPr lang="en-US" dirty="0"/>
          </a:p>
        </p:txBody>
      </p:sp>
      <p:pic>
        <p:nvPicPr>
          <p:cNvPr id="10" name="Logo">
            <a:extLst>
              <a:ext uri="{FF2B5EF4-FFF2-40B4-BE49-F238E27FC236}">
                <a16:creationId xmlns:a16="http://schemas.microsoft.com/office/drawing/2014/main" id="{141FFC39-2928-CA48-8709-BDF1EF263D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3841" y="5926796"/>
            <a:ext cx="1946270" cy="690115"/>
          </a:xfrm>
          <a:prstGeom prst="rect">
            <a:avLst/>
          </a:prstGeom>
        </p:spPr>
      </p:pic>
      <p:sp>
        <p:nvSpPr>
          <p:cNvPr id="8" name="Copyright">
            <a:extLst>
              <a:ext uri="{FF2B5EF4-FFF2-40B4-BE49-F238E27FC236}">
                <a16:creationId xmlns:a16="http://schemas.microsoft.com/office/drawing/2014/main" id="{5C3B9F17-1AB3-A64F-B165-6C83BAD13AC6}"/>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1943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038600"/>
            <a:ext cx="8229600" cy="1905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1204756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25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908098F-1E23-7048-8F41-75E5158D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AD1DA9DB-956D-A643-A5A0-324AAA43577C}"/>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8 Ink-Saver">
    <p:bg>
      <p:bgRef idx="1001">
        <a:schemeClr val="bg1"/>
      </p:bgRef>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FFDCB7D5-4250-F147-B722-235B618178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39" y="5926796"/>
            <a:ext cx="1946275" cy="690115"/>
          </a:xfrm>
          <a:prstGeom prst="rect">
            <a:avLst/>
          </a:prstGeom>
        </p:spPr>
      </p:pic>
      <p:sp>
        <p:nvSpPr>
          <p:cNvPr id="7" name="Copyright">
            <a:extLst>
              <a:ext uri="{FF2B5EF4-FFF2-40B4-BE49-F238E27FC236}">
                <a16:creationId xmlns:a16="http://schemas.microsoft.com/office/drawing/2014/main" id="{C6FE68ED-BCA3-1F41-BB1B-DA6009CC06AA}"/>
              </a:ext>
            </a:extLst>
          </p:cNvPr>
          <p:cNvSpPr txBox="1"/>
          <p:nvPr userDrawn="1"/>
        </p:nvSpPr>
        <p:spPr>
          <a:xfrm>
            <a:off x="2398542" y="6144311"/>
            <a:ext cx="2194560" cy="164592"/>
          </a:xfrm>
          <a:prstGeom prst="rect">
            <a:avLst/>
          </a:prstGeom>
          <a:noFill/>
        </p:spPr>
        <p:txBody>
          <a:bodyPr wrap="square" lIns="0" tIns="0" rIns="0" bIns="0" rtlCol="0">
            <a:noAutofit/>
          </a:bodyPr>
          <a:lstStyle/>
          <a:p>
            <a:pPr algn="l">
              <a:spcAft>
                <a:spcPts val="800"/>
              </a:spcAft>
            </a:pPr>
            <a:r>
              <a:rPr lang="en-US" sz="900"/>
              <a:t>© 2023 Teradata. All rights reserved.</a:t>
            </a:r>
          </a:p>
        </p:txBody>
      </p:sp>
      <p:sp>
        <p:nvSpPr>
          <p:cNvPr id="14" name="Footer Placeholder 4">
            <a:extLst>
              <a:ext uri="{FF2B5EF4-FFF2-40B4-BE49-F238E27FC236}">
                <a16:creationId xmlns:a16="http://schemas.microsoft.com/office/drawing/2014/main" id="{ACD8A34C-33ED-3C4E-9FB3-60F4241B2709}"/>
              </a:ext>
            </a:extLst>
          </p:cNvPr>
          <p:cNvSpPr>
            <a:spLocks noGrp="1"/>
          </p:cNvSpPr>
          <p:nvPr>
            <p:ph type="ftr" sz="quarter" idx="3"/>
          </p:nvPr>
        </p:nvSpPr>
        <p:spPr>
          <a:xfrm>
            <a:off x="2395728" y="6286500"/>
            <a:ext cx="2057400" cy="365759"/>
          </a:xfrm>
          <a:prstGeom prst="rect">
            <a:avLst/>
          </a:prstGeom>
        </p:spPr>
        <p:txBody>
          <a:bodyPr vert="horz" lIns="0" tIns="0" rIns="0" bIns="0" rtlCol="0" anchor="t" anchorCtr="0"/>
          <a:lstStyle>
            <a:lvl1pPr algn="ctr">
              <a:defRPr sz="900">
                <a:solidFill>
                  <a:schemeClr val="tx1"/>
                </a:solidFill>
              </a:defRPr>
            </a:lvl1pPr>
          </a:lstStyle>
          <a:p>
            <a:pPr algn="l"/>
            <a:r>
              <a:rPr lang="en-US" dirty="0"/>
              <a:t>Internal use only</a:t>
            </a:r>
          </a:p>
        </p:txBody>
      </p:sp>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5029200" cy="228600"/>
          </a:xfrm>
        </p:spPr>
        <p:txBody>
          <a:bodyPr/>
          <a:lstStyle>
            <a:lvl1pPr>
              <a:spcAft>
                <a:spcPts val="0"/>
              </a:spcAft>
              <a:defRPr sz="1100">
                <a:solidFill>
                  <a:schemeClr val="tx1"/>
                </a:solidFill>
              </a:defRPr>
            </a:lvl1pPr>
          </a:lstStyle>
          <a:p>
            <a:pPr lvl="0"/>
            <a:r>
              <a:rPr lang="en-US"/>
              <a:t>[Optional date]</a:t>
            </a:r>
          </a:p>
        </p:txBody>
      </p:sp>
      <p:sp>
        <p:nvSpPr>
          <p:cNvPr id="2" name="Title 1">
            <a:extLst>
              <a:ext uri="{FF2B5EF4-FFF2-40B4-BE49-F238E27FC236}">
                <a16:creationId xmlns:a16="http://schemas.microsoft.com/office/drawing/2014/main" id="{B99A0ACD-10A4-B21F-C438-06E76F6B8866}"/>
              </a:ext>
            </a:extLst>
          </p:cNvPr>
          <p:cNvSpPr>
            <a:spLocks noGrp="1"/>
          </p:cNvSpPr>
          <p:nvPr>
            <p:ph type="ctrTitle"/>
          </p:nvPr>
        </p:nvSpPr>
        <p:spPr>
          <a:xfrm>
            <a:off x="457200" y="2095501"/>
            <a:ext cx="8229600" cy="2705099"/>
          </a:xfrm>
        </p:spPr>
        <p:txBody>
          <a:bodyPr anchor="t" anchorCtr="0"/>
          <a:lstStyle>
            <a:lvl1pPr algn="l">
              <a:lnSpc>
                <a:spcPct val="90000"/>
              </a:lnSpc>
              <a:defRPr sz="6000" spc="-1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B8711D4-8E30-D5EF-254D-4B48779F24A9}"/>
              </a:ext>
            </a:extLst>
          </p:cNvPr>
          <p:cNvSpPr>
            <a:spLocks noGrp="1"/>
          </p:cNvSpPr>
          <p:nvPr>
            <p:ph type="subTitle" idx="1" hasCustomPrompt="1"/>
          </p:nvPr>
        </p:nvSpPr>
        <p:spPr>
          <a:xfrm>
            <a:off x="457200" y="4800600"/>
            <a:ext cx="8229600" cy="1143000"/>
          </a:xfrm>
        </p:spPr>
        <p:txBody>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subtitle or presenter name]</a:t>
            </a:r>
          </a:p>
        </p:txBody>
      </p:sp>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320" userDrawn="1">
          <p15:clr>
            <a:srgbClr val="FBAE40"/>
          </p15:clr>
        </p15:guide>
        <p15:guide id="2" orient="horz" pos="30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903ABD-F99D-BEDD-9ACE-8DECFA0AD25B}"/>
              </a:ext>
            </a:extLst>
          </p:cNvPr>
          <p:cNvSpPr>
            <a:spLocks noGrp="1"/>
          </p:cNvSpPr>
          <p:nvPr>
            <p:ph type="ftr" sz="quarter" idx="11"/>
          </p:nvPr>
        </p:nvSpPr>
        <p:spPr>
          <a:xfrm>
            <a:off x="9220200" y="6286500"/>
            <a:ext cx="2057400" cy="365759"/>
          </a:xfrm>
          <a:prstGeom prst="rect">
            <a:avLst/>
          </a:prstGeom>
        </p:spPr>
        <p:txBody>
          <a:bodyPr/>
          <a:lstStyle/>
          <a:p>
            <a:pPr algn="l"/>
            <a:r>
              <a:rPr lang="en-US" dirty="0"/>
              <a:t>Internal use only</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dirty="0"/>
          </a:p>
        </p:txBody>
      </p:sp>
      <p:sp>
        <p:nvSpPr>
          <p:cNvPr id="10" name="Eyebrow">
            <a:extLst>
              <a:ext uri="{FF2B5EF4-FFF2-40B4-BE49-F238E27FC236}">
                <a16:creationId xmlns:a16="http://schemas.microsoft.com/office/drawing/2014/main" id="{05BBFDE4-B16B-D04B-A166-DEF0C45AE8FB}"/>
              </a:ext>
            </a:extLst>
          </p:cNvPr>
          <p:cNvSpPr>
            <a:spLocks noGrp="1"/>
          </p:cNvSpPr>
          <p:nvPr>
            <p:ph type="body" sz="quarter" idx="13" hasCustomPrompt="1"/>
          </p:nvPr>
        </p:nvSpPr>
        <p:spPr>
          <a:xfrm>
            <a:off x="457200" y="266700"/>
            <a:ext cx="11277600" cy="228600"/>
          </a:xfrm>
        </p:spPr>
        <p:txBody>
          <a:bodyPr/>
          <a:lstStyle>
            <a:lvl1pPr>
              <a:spcAft>
                <a:spcPts val="0"/>
              </a:spcAft>
              <a:defRPr sz="11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r>
              <a:rPr lang="en-US" dirty="0"/>
              <a:t>Optional eyebrow or section title</a:t>
            </a:r>
            <a:r>
              <a:rPr lang="en-US"/>
              <a:t>]</a:t>
            </a:r>
            <a:endParaRPr lang="en-US" dirty="0"/>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1028700"/>
            <a:ext cx="8382000" cy="1409700"/>
          </a:xfrm>
        </p:spPr>
        <p:txBody>
          <a:bodyPr/>
          <a:lstStyle/>
          <a:p>
            <a:r>
              <a:rPr lang="en-US"/>
              <a:t>Click to edit 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438400"/>
            <a:ext cx="83820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358685"/>
      </p:ext>
    </p:extLst>
  </p:cSld>
  <p:clrMapOvr>
    <a:masterClrMapping/>
  </p:clrMapOvr>
  <p:extLst>
    <p:ext uri="{DCECCB84-F9BA-43D5-87BE-67443E8EF086}">
      <p15:sldGuideLst xmlns:p15="http://schemas.microsoft.com/office/powerpoint/2012/main">
        <p15:guide id="1" orient="horz" pos="648" userDrawn="1">
          <p15:clr>
            <a:srgbClr val="FBAE40"/>
          </p15:clr>
        </p15:guide>
        <p15:guide id="2" orient="horz" pos="1536" userDrawn="1">
          <p15:clr>
            <a:srgbClr val="FBAE40"/>
          </p15:clr>
        </p15:guide>
        <p15:guide id="3" orient="horz" pos="3744" userDrawn="1">
          <p15:clr>
            <a:srgbClr val="FBAE40"/>
          </p15:clr>
        </p15:guide>
        <p15:guide id="4" pos="55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D1BA8847-ACB7-244F-8DB7-73C92157B312}"/>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339725" y="6140450"/>
            <a:ext cx="1060704" cy="376107"/>
          </a:xfrm>
          <a:prstGeom prst="rect">
            <a:avLst/>
          </a:prstGeom>
        </p:spPr>
      </p:pic>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chemeClr val="tx1"/>
                </a:solidFill>
              </a:defRPr>
            </a:lvl1pPr>
          </a:lstStyle>
          <a:p>
            <a:fld id="{0885F5B2-48F7-4F18-A961-C29AAE44EB58}" type="slidenum">
              <a:rPr lang="en-US" smtClean="0"/>
              <a:pPr/>
              <a:t>‹#›</a:t>
            </a:fld>
            <a:endParaRPr lang="en-US" dirty="0"/>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651985"/>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5" r:id="rId3"/>
    <p:sldLayoutId id="2147483706" r:id="rId4"/>
    <p:sldLayoutId id="2147483707" r:id="rId5"/>
    <p:sldLayoutId id="2147483673" r:id="rId6"/>
    <p:sldLayoutId id="2147483696" r:id="rId7"/>
    <p:sldLayoutId id="2147483674" r:id="rId8"/>
    <p:sldLayoutId id="2147483660" r:id="rId9"/>
    <p:sldLayoutId id="2147483650" r:id="rId10"/>
    <p:sldLayoutId id="2147483661" r:id="rId11"/>
    <p:sldLayoutId id="2147483662" r:id="rId12"/>
    <p:sldLayoutId id="2147483663" r:id="rId13"/>
    <p:sldLayoutId id="2147483664" r:id="rId14"/>
    <p:sldLayoutId id="2147483665" r:id="rId15"/>
    <p:sldLayoutId id="2147483666" r:id="rId16"/>
    <p:sldLayoutId id="2147483655" r:id="rId17"/>
    <p:sldLayoutId id="2147483671" r:id="rId18"/>
    <p:sldLayoutId id="2147483651" r:id="rId19"/>
    <p:sldLayoutId id="2147483676" r:id="rId20"/>
    <p:sldLayoutId id="2147483708" r:id="rId21"/>
    <p:sldLayoutId id="2147483709" r:id="rId22"/>
    <p:sldLayoutId id="2147483710" r:id="rId23"/>
    <p:sldLayoutId id="2147483711" r:id="rId24"/>
    <p:sldLayoutId id="2147483712" r:id="rId25"/>
    <p:sldLayoutId id="2147483713" r:id="rId26"/>
    <p:sldLayoutId id="2147483677" r:id="rId27"/>
    <p:sldLayoutId id="2147483679" r:id="rId28"/>
    <p:sldLayoutId id="2147483678" r:id="rId29"/>
    <p:sldLayoutId id="2147483703" r:id="rId30"/>
    <p:sldLayoutId id="2147483704" r:id="rId31"/>
    <p:sldLayoutId id="2147483680" r:id="rId32"/>
    <p:sldLayoutId id="2147483681" r:id="rId33"/>
    <p:sldLayoutId id="2147483687" r:id="rId34"/>
    <p:sldLayoutId id="2147483688" r:id="rId35"/>
    <p:sldLayoutId id="2147483693" r:id="rId36"/>
    <p:sldLayoutId id="2147483682" r:id="rId37"/>
    <p:sldLayoutId id="2147483702" r:id="rId38"/>
    <p:sldLayoutId id="2147483684" r:id="rId39"/>
    <p:sldLayoutId id="2147483685" r:id="rId40"/>
    <p:sldLayoutId id="2147483686" r:id="rId41"/>
    <p:sldLayoutId id="2147483691" r:id="rId42"/>
    <p:sldLayoutId id="2147483690" r:id="rId43"/>
    <p:sldLayoutId id="2147483698" r:id="rId44"/>
    <p:sldLayoutId id="2147483692" r:id="rId45"/>
    <p:sldLayoutId id="2147483694" r:id="rId46"/>
    <p:sldLayoutId id="2147483689" r:id="rId47"/>
    <p:sldLayoutId id="2147483695" r:id="rId48"/>
    <p:sldLayoutId id="2147483715" r:id="rId49"/>
    <p:sldLayoutId id="2147483717" r:id="rId50"/>
    <p:sldLayoutId id="2147483718" r:id="rId51"/>
    <p:sldLayoutId id="2147483721" r:id="rId52"/>
    <p:sldLayoutId id="2147483722" r:id="rId53"/>
  </p:sldLayoutIdLst>
  <p:hf hdr="0" dt="0"/>
  <p:txStyles>
    <p:title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7"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9.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9.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9.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9.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9.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9.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9.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9.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9.xml"/><Relationship Id="rId1" Type="http://schemas.openxmlformats.org/officeDocument/2006/relationships/tags" Target="../tags/tag13.xml"/><Relationship Id="rId5" Type="http://schemas.openxmlformats.org/officeDocument/2006/relationships/image" Target="../media/image54.sv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9.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9.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9.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teradata.com/r/Enterprise_IntelliFlex_VMware/Database-Unbounded-Array-Framework-Time-Series-Functions" TargetMode="External"/><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hyperlink" Target="https://docs.teradata.com/r/Enterprise_IntelliFlex_VMware/Database-Analytic-Func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hyperlink" Target="https://clearscape.teradata.com/" TargetMode="External"/><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0.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0.xml"/><Relationship Id="rId1" Type="http://schemas.openxmlformats.org/officeDocument/2006/relationships/tags" Target="../tags/tag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0.xml"/><Relationship Id="rId1" Type="http://schemas.openxmlformats.org/officeDocument/2006/relationships/tags" Target="../tags/tag2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2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0.xml"/><Relationship Id="rId1" Type="http://schemas.openxmlformats.org/officeDocument/2006/relationships/tags" Target="../tags/tag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0.xml"/><Relationship Id="rId1" Type="http://schemas.openxmlformats.org/officeDocument/2006/relationships/tags" Target="../tags/tag2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9.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1.xml"/><Relationship Id="rId1" Type="http://schemas.openxmlformats.org/officeDocument/2006/relationships/tags" Target="../tags/tag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1.xml"/><Relationship Id="rId1" Type="http://schemas.openxmlformats.org/officeDocument/2006/relationships/tags" Target="../tags/tag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9.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9.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7F3CE-5B5C-C544-9F6C-2C45FFC5F57C}"/>
              </a:ext>
            </a:extLst>
          </p:cNvPr>
          <p:cNvSpPr>
            <a:spLocks noGrp="1"/>
          </p:cNvSpPr>
          <p:nvPr>
            <p:ph type="ctrTitle"/>
          </p:nvPr>
        </p:nvSpPr>
        <p:spPr>
          <a:xfrm>
            <a:off x="457200" y="1513011"/>
            <a:ext cx="5943600" cy="2705099"/>
          </a:xfrm>
        </p:spPr>
        <p:txBody>
          <a:bodyPr/>
          <a:lstStyle/>
          <a:p>
            <a:r>
              <a:rPr lang="en-US" sz="5400" dirty="0"/>
              <a:t>Teradata</a:t>
            </a:r>
            <a:br>
              <a:rPr lang="en-US" sz="5400" dirty="0"/>
            </a:br>
            <a:r>
              <a:rPr lang="en-US" sz="5400" dirty="0"/>
              <a:t>Vantage Health Check</a:t>
            </a:r>
          </a:p>
        </p:txBody>
      </p:sp>
      <p:sp>
        <p:nvSpPr>
          <p:cNvPr id="16" name="Subtitle 15">
            <a:extLst>
              <a:ext uri="{FF2B5EF4-FFF2-40B4-BE49-F238E27FC236}">
                <a16:creationId xmlns:a16="http://schemas.microsoft.com/office/drawing/2014/main" id="{B86B3275-7F97-B24E-89D0-F9189753E7DB}"/>
              </a:ext>
            </a:extLst>
          </p:cNvPr>
          <p:cNvSpPr>
            <a:spLocks noGrp="1"/>
          </p:cNvSpPr>
          <p:nvPr>
            <p:ph type="subTitle" idx="1"/>
          </p:nvPr>
        </p:nvSpPr>
        <p:spPr>
          <a:xfrm>
            <a:off x="457200" y="3992439"/>
            <a:ext cx="11734800" cy="1899139"/>
          </a:xfrm>
        </p:spPr>
        <p:txBody>
          <a:bodyPr/>
          <a:lstStyle/>
          <a:p>
            <a:r>
              <a:rPr lang="en-US" sz="1600" dirty="0">
                <a:solidFill>
                  <a:srgbClr val="FFFFFF"/>
                </a:solidFill>
              </a:rPr>
              <a:t>{{</a:t>
            </a:r>
            <a:r>
              <a:rPr lang="en-US" sz="1600" dirty="0" err="1">
                <a:solidFill>
                  <a:srgbClr val="FFFFFF"/>
                </a:solidFill>
              </a:rPr>
              <a:t>val:vhc</a:t>
            </a:r>
            <a:r>
              <a:rPr lang="en-US" sz="1600" dirty="0">
                <a:solidFill>
                  <a:srgbClr val="FFFFFF"/>
                </a:solidFill>
              </a:rPr>
              <a:t>--intro.csv[1:Customer_Name]}}</a:t>
            </a:r>
          </a:p>
          <a:p>
            <a:r>
              <a:rPr lang="en-US" sz="1400" dirty="0">
                <a:solidFill>
                  <a:srgbClr val="FFFFFF"/>
                </a:solidFill>
              </a:rPr>
              <a:t>For Platform:  {{</a:t>
            </a:r>
            <a:r>
              <a:rPr lang="en-US" sz="1400" dirty="0" err="1">
                <a:solidFill>
                  <a:srgbClr val="FFFFFF"/>
                </a:solidFill>
              </a:rPr>
              <a:t>val:vhc</a:t>
            </a:r>
            <a:r>
              <a:rPr lang="en-US" sz="1400" dirty="0">
                <a:solidFill>
                  <a:srgbClr val="FFFFFF"/>
                </a:solidFill>
              </a:rPr>
              <a:t>--intro.csv[1:1]}}</a:t>
            </a:r>
          </a:p>
          <a:p>
            <a:r>
              <a:rPr lang="en-US" sz="1400" dirty="0">
                <a:solidFill>
                  <a:srgbClr val="FFFFFF"/>
                </a:solidFill>
              </a:rPr>
              <a:t>Built on: 	  {{</a:t>
            </a:r>
            <a:r>
              <a:rPr lang="en-US" sz="1400" dirty="0" err="1">
                <a:solidFill>
                  <a:srgbClr val="FFFFFF"/>
                </a:solidFill>
              </a:rPr>
              <a:t>val:vhc</a:t>
            </a:r>
            <a:r>
              <a:rPr lang="en-US" sz="1400" dirty="0">
                <a:solidFill>
                  <a:srgbClr val="FFFFFF"/>
                </a:solidFill>
              </a:rPr>
              <a:t>--intro.csv[1:FullDate]}}</a:t>
            </a:r>
          </a:p>
          <a:p>
            <a:r>
              <a:rPr lang="en-US" sz="1400" dirty="0">
                <a:solidFill>
                  <a:srgbClr val="FFFFFF"/>
                </a:solidFill>
              </a:rPr>
              <a:t>For Dates:   {{</a:t>
            </a:r>
            <a:r>
              <a:rPr lang="en-US" sz="1400" dirty="0" err="1">
                <a:solidFill>
                  <a:srgbClr val="FFFFFF"/>
                </a:solidFill>
              </a:rPr>
              <a:t>val:vhc</a:t>
            </a:r>
            <a:r>
              <a:rPr lang="en-US" sz="1400" dirty="0">
                <a:solidFill>
                  <a:srgbClr val="FFFFFF"/>
                </a:solidFill>
              </a:rPr>
              <a:t>--intro.csv[1:StartDate]}} thru {{</a:t>
            </a:r>
            <a:r>
              <a:rPr lang="en-US" sz="1400" dirty="0" err="1">
                <a:solidFill>
                  <a:srgbClr val="FFFFFF"/>
                </a:solidFill>
              </a:rPr>
              <a:t>val:vhc</a:t>
            </a:r>
            <a:r>
              <a:rPr lang="en-US" sz="1400" dirty="0">
                <a:solidFill>
                  <a:srgbClr val="FFFFFF"/>
                </a:solidFill>
              </a:rPr>
              <a:t>--intro.csv[1:EndDate]}} </a:t>
            </a:r>
          </a:p>
          <a:p>
            <a:r>
              <a:rPr lang="en-US" sz="1400" dirty="0">
                <a:solidFill>
                  <a:srgbClr val="FFFFFF"/>
                </a:solidFill>
              </a:rPr>
              <a:t>By: 	  {{</a:t>
            </a:r>
            <a:r>
              <a:rPr lang="en-US" sz="1400" dirty="0" err="1">
                <a:solidFill>
                  <a:srgbClr val="FFFFFF"/>
                </a:solidFill>
              </a:rPr>
              <a:t>val:vhc</a:t>
            </a:r>
            <a:r>
              <a:rPr lang="en-US" sz="1400" dirty="0">
                <a:solidFill>
                  <a:srgbClr val="FFFFFF"/>
                </a:solidFill>
              </a:rPr>
              <a:t>--intro.csv[1:Your_Name]}}</a:t>
            </a:r>
          </a:p>
          <a:p>
            <a:r>
              <a:rPr lang="en-US" sz="1400" dirty="0">
                <a:solidFill>
                  <a:srgbClr val="FFFFFF"/>
                </a:solidFill>
              </a:rPr>
              <a:t>	  {{</a:t>
            </a:r>
            <a:r>
              <a:rPr lang="en-US" sz="1400" dirty="0" err="1">
                <a:solidFill>
                  <a:srgbClr val="FFFFFF"/>
                </a:solidFill>
              </a:rPr>
              <a:t>val:vhc</a:t>
            </a:r>
            <a:r>
              <a:rPr lang="en-US" sz="1400" dirty="0">
                <a:solidFill>
                  <a:srgbClr val="FFFFFF"/>
                </a:solidFill>
              </a:rPr>
              <a:t>--intro.csv[1:Your_Title]}}</a:t>
            </a:r>
          </a:p>
          <a:p>
            <a:endParaRPr lang="en-US" sz="1200" dirty="0">
              <a:solidFill>
                <a:srgbClr val="FFFFFF"/>
              </a:solidFill>
            </a:endParaRPr>
          </a:p>
        </p:txBody>
      </p:sp>
    </p:spTree>
    <p:extLst>
      <p:ext uri="{BB962C8B-B14F-4D97-AF65-F5344CB8AC3E}">
        <p14:creationId xmlns:p14="http://schemas.microsoft.com/office/powerpoint/2010/main" val="351492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GB" dirty="0" err="1">
                <a:solidFill>
                  <a:schemeClr val="tx1"/>
                </a:solidFill>
              </a:rPr>
              <a:t>system_peak_cpu_by_dayofweek_heatmap</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2" name="Rectangle 1">
            <a:extLst>
              <a:ext uri="{FF2B5EF4-FFF2-40B4-BE49-F238E27FC236}">
                <a16:creationId xmlns:a16="http://schemas.microsoft.com/office/drawing/2014/main" id="{A2A47D98-8C42-BB56-AE24-C060DF133764}"/>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9C39F257-F339-5F85-018D-F76A5EE8F168}"/>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013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595311"/>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3365" y="1532953"/>
            <a:ext cx="7932050" cy="4729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457200" y="115863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4EFE022E-07DF-274B-81AF-82FAFAECB8B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17786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system_IO_by_dayofweek_heatmap_maxobserved.png</a:t>
            </a:r>
            <a:r>
              <a:rPr lang="en-US" sz="700"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36915"/>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216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692FF6-2F4A-9240-85A9-BCCEAA4131F2}"/>
              </a:ext>
            </a:extLst>
          </p:cNvPr>
          <p:cNvSpPr>
            <a:spLocks noGrp="1"/>
          </p:cNvSpPr>
          <p:nvPr>
            <p:ph type="subTitle" idx="1"/>
          </p:nvPr>
        </p:nvSpPr>
        <p:spPr/>
        <p:txBody>
          <a:bodyPr/>
          <a:lstStyle/>
          <a:p>
            <a:r>
              <a:rPr lang="en-US" dirty="0">
                <a:solidFill>
                  <a:schemeClr val="accent6"/>
                </a:solidFill>
              </a:rPr>
              <a:t>Identical Charts to Above, but scaled to fit available capacity within 100%</a:t>
            </a:r>
          </a:p>
        </p:txBody>
      </p:sp>
      <p:sp>
        <p:nvSpPr>
          <p:cNvPr id="3" name="Text Placeholder 2">
            <a:extLst>
              <a:ext uri="{FF2B5EF4-FFF2-40B4-BE49-F238E27FC236}">
                <a16:creationId xmlns:a16="http://schemas.microsoft.com/office/drawing/2014/main" id="{3BB7AAE2-06D6-E940-A5E7-E52B2518767C}"/>
              </a:ext>
            </a:extLst>
          </p:cNvPr>
          <p:cNvSpPr>
            <a:spLocks noGrp="1"/>
          </p:cNvSpPr>
          <p:nvPr>
            <p:ph type="body" sz="quarter" idx="10"/>
          </p:nvPr>
        </p:nvSpPr>
        <p:spPr/>
        <p:txBody>
          <a:bodyPr/>
          <a:lstStyle/>
          <a:p>
            <a:r>
              <a:rPr lang="en-US" dirty="0"/>
              <a:t>COD Adjusted</a:t>
            </a:r>
          </a:p>
        </p:txBody>
      </p:sp>
      <p:sp>
        <p:nvSpPr>
          <p:cNvPr id="4" name="TextBox 3">
            <a:extLst>
              <a:ext uri="{FF2B5EF4-FFF2-40B4-BE49-F238E27FC236}">
                <a16:creationId xmlns:a16="http://schemas.microsoft.com/office/drawing/2014/main" id="{06A7845C-D558-CF41-8EA2-582E0B96CCD1}"/>
              </a:ext>
            </a:extLst>
          </p:cNvPr>
          <p:cNvSpPr txBox="1"/>
          <p:nvPr/>
        </p:nvSpPr>
        <p:spPr>
          <a:xfrm>
            <a:off x="4260272" y="4197927"/>
            <a:ext cx="4440639" cy="2031325"/>
          </a:xfrm>
          <a:prstGeom prst="rect">
            <a:avLst/>
          </a:prstGeom>
          <a:noFill/>
        </p:spPr>
        <p:txBody>
          <a:bodyPr wrap="none" rtlCol="0">
            <a:spAutoFit/>
          </a:bodyPr>
          <a:lstStyle/>
          <a:p>
            <a:r>
              <a:rPr lang="en-US" dirty="0"/>
              <a:t>For Example:</a:t>
            </a:r>
          </a:p>
          <a:p>
            <a:pPr marL="285750" indent="-285750">
              <a:buFont typeface="Arial" panose="020B0604020202020204" pitchFamily="34" charset="0"/>
              <a:buChar char="•"/>
            </a:pPr>
            <a:r>
              <a:rPr lang="en-US" dirty="0"/>
              <a:t>Full platform = 100</a:t>
            </a:r>
          </a:p>
          <a:p>
            <a:pPr marL="285750" indent="-285750">
              <a:buFont typeface="Arial" panose="020B0604020202020204" pitchFamily="34" charset="0"/>
              <a:buChar char="•"/>
            </a:pPr>
            <a:r>
              <a:rPr lang="en-US" dirty="0"/>
              <a:t>Usage = 50</a:t>
            </a:r>
          </a:p>
          <a:p>
            <a:pPr marL="285750" indent="-285750">
              <a:buFont typeface="Arial" panose="020B0604020202020204" pitchFamily="34" charset="0"/>
              <a:buChar char="•"/>
            </a:pPr>
            <a:r>
              <a:rPr lang="en-US" dirty="0"/>
              <a:t>COD = 80% (active)</a:t>
            </a:r>
          </a:p>
          <a:p>
            <a:endParaRPr lang="en-US" dirty="0"/>
          </a:p>
          <a:p>
            <a:r>
              <a:rPr lang="en-US" dirty="0"/>
              <a:t>Above slides would show 50% </a:t>
            </a:r>
          </a:p>
          <a:p>
            <a:r>
              <a:rPr lang="en-US" dirty="0"/>
              <a:t>Below slides would show 62.5% (50 ÷ 80)</a:t>
            </a:r>
          </a:p>
        </p:txBody>
      </p:sp>
    </p:spTree>
    <p:extLst>
      <p:ext uri="{BB962C8B-B14F-4D97-AF65-F5344CB8AC3E}">
        <p14:creationId xmlns:p14="http://schemas.microsoft.com/office/powerpoint/2010/main" val="310279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67BF-277B-C368-274A-AFDBB72FD2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E1A8DA-D6C4-5ADC-0EE5-7582DB653C8D}"/>
              </a:ext>
            </a:extLst>
          </p:cNvPr>
          <p:cNvSpPr>
            <a:spLocks noGrp="1"/>
          </p:cNvSpPr>
          <p:nvPr>
            <p:ph type="title"/>
          </p:nvPr>
        </p:nvSpPr>
        <p:spPr>
          <a:xfrm>
            <a:off x="504825" y="496493"/>
            <a:ext cx="11277600" cy="622094"/>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09A59C33-C0C5-F318-C417-C160D8A6B44C}"/>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7" name="Content Placeholder 7">
            <a:extLst>
              <a:ext uri="{FF2B5EF4-FFF2-40B4-BE49-F238E27FC236}">
                <a16:creationId xmlns:a16="http://schemas.microsoft.com/office/drawing/2014/main" id="{D6606D84-4BB9-AE85-2FF6-DB2DEC496C72}"/>
              </a:ext>
            </a:extLst>
          </p:cNvPr>
          <p:cNvGraphicFramePr>
            <a:graphicFrameLocks noGrp="1"/>
          </p:cNvGraphicFramePr>
          <p:nvPr>
            <p:ph sz="quarter" idx="16"/>
          </p:nvPr>
        </p:nvGraphicFramePr>
        <p:xfrm>
          <a:off x="1799355" y="956264"/>
          <a:ext cx="8686800" cy="5448599"/>
        </p:xfrm>
        <a:graphic>
          <a:graphicData uri="http://schemas.openxmlformats.org/drawingml/2006/table">
            <a:tbl>
              <a:tblPr firstRow="1" bandRow="1">
                <a:tableStyleId>{9DCAF9ED-07DC-4A11-8D7F-57B35C25682E}</a:tableStyleId>
              </a:tblPr>
              <a:tblGrid>
                <a:gridCol w="1371600">
                  <a:extLst>
                    <a:ext uri="{9D8B030D-6E8A-4147-A177-3AD203B41FA5}">
                      <a16:colId xmlns:a16="http://schemas.microsoft.com/office/drawing/2014/main" val="3418245233"/>
                    </a:ext>
                  </a:extLst>
                </a:gridCol>
                <a:gridCol w="1828800">
                  <a:extLst>
                    <a:ext uri="{9D8B030D-6E8A-4147-A177-3AD203B41FA5}">
                      <a16:colId xmlns:a16="http://schemas.microsoft.com/office/drawing/2014/main" val="251619454"/>
                    </a:ext>
                  </a:extLst>
                </a:gridCol>
                <a:gridCol w="1828800">
                  <a:extLst>
                    <a:ext uri="{9D8B030D-6E8A-4147-A177-3AD203B41FA5}">
                      <a16:colId xmlns:a16="http://schemas.microsoft.com/office/drawing/2014/main" val="2411404014"/>
                    </a:ext>
                  </a:extLst>
                </a:gridCol>
                <a:gridCol w="1828800">
                  <a:extLst>
                    <a:ext uri="{9D8B030D-6E8A-4147-A177-3AD203B41FA5}">
                      <a16:colId xmlns:a16="http://schemas.microsoft.com/office/drawing/2014/main" val="2603198927"/>
                    </a:ext>
                  </a:extLst>
                </a:gridCol>
                <a:gridCol w="1828800">
                  <a:extLst>
                    <a:ext uri="{9D8B030D-6E8A-4147-A177-3AD203B41FA5}">
                      <a16:colId xmlns:a16="http://schemas.microsoft.com/office/drawing/2014/main" val="1497775689"/>
                    </a:ext>
                  </a:extLst>
                </a:gridCol>
              </a:tblGrid>
              <a:tr h="237563">
                <a:tc>
                  <a:txBody>
                    <a:bodyPr/>
                    <a:lstStyle/>
                    <a:p>
                      <a:pPr algn="ctr" fontAlgn="b">
                        <a:defRPr sz="800">
                          <a:solidFill>
                            <a:schemeClr val="bg1"/>
                          </a:solidFill>
                          <a:latin typeface="+mn-lt"/>
                        </a:defRPr>
                      </a:pPr>
                      <a:r>
                        <a:rPr lang="en-US" sz="900" dirty="0"/>
                        <a:t>Date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err="1"/>
                        <a:t>CPU_COD_PM_Active_Pct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fr-FR" sz="900" dirty="0" err="1"/>
                        <a:t>CPU_COD_WM_Active_Pct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b="0" kern="1200" dirty="0" err="1">
                          <a:solidFill>
                            <a:schemeClr val="bg1"/>
                          </a:solidFill>
                          <a:latin typeface="+mn-lt"/>
                          <a:ea typeface="+mn-ea"/>
                          <a:cs typeface="+mn-cs"/>
                        </a:rPr>
                        <a:t>TD_Enabled_CPUs_Pct</a:t>
                      </a:r>
                      <a:endParaRPr lang="en-US" sz="900" b="0" kern="1200" dirty="0">
                        <a:solidFill>
                          <a:schemeClr val="bg1"/>
                        </a:solidFill>
                        <a:latin typeface="+mn-lt"/>
                        <a:ea typeface="+mn-ea"/>
                        <a:cs typeface="+mn-cs"/>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800">
                          <a:solidFill>
                            <a:schemeClr val="bg1"/>
                          </a:solidFill>
                          <a:latin typeface="+mn-lt"/>
                        </a:defRPr>
                      </a:pPr>
                      <a:r>
                        <a:rPr lang="en-US" sz="900" b="0" kern="1200" dirty="0" err="1">
                          <a:solidFill>
                            <a:schemeClr val="bg1"/>
                          </a:solidFill>
                          <a:latin typeface="+mn-lt"/>
                          <a:ea typeface="+mn-ea"/>
                          <a:cs typeface="+mn-cs"/>
                        </a:rPr>
                        <a:t>CPU_COD_Total_Active_Pct</a:t>
                      </a:r>
                      <a:endParaRPr lang="en-US" sz="900" b="0" kern="1200" dirty="0">
                        <a:solidFill>
                          <a:schemeClr val="bg1"/>
                        </a:solidFill>
                        <a:latin typeface="+mn-lt"/>
                        <a:ea typeface="+mn-ea"/>
                        <a:cs typeface="+mn-cs"/>
                      </a:endParaRPr>
                    </a:p>
                  </a:txBody>
                  <a:tcPr marL="900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64592">
                <a:tc>
                  <a:txBody>
                    <a:bodyPr/>
                    <a:lstStyle/>
                    <a:p>
                      <a:pPr marL="0" algn="ct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--resusage_cpu_cod.csv[2]}}</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--resusage_cpu_cod.csv[3]}}</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--resusage_cpu_cod.csv[4]}}</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--resusage_</a:t>
                      </a:r>
                      <a:r>
                        <a:rPr lang="en-US" sz="900" b="0" kern="1200" dirty="0">
                          <a:solidFill>
                            <a:srgbClr val="6B767D"/>
                          </a:solidFill>
                          <a:latin typeface="+mn-lt"/>
                          <a:ea typeface="+mn-ea"/>
                          <a:cs typeface="+mn-cs"/>
                        </a:rPr>
                        <a:t>cpu</a:t>
                      </a:r>
                      <a:r>
                        <a:rPr lang="en-US" sz="900" kern="1200" dirty="0">
                          <a:solidFill>
                            <a:srgbClr val="6B767D"/>
                          </a:solidFill>
                          <a:latin typeface="+mn-lt"/>
                          <a:ea typeface="+mn-ea"/>
                          <a:cs typeface="+mn-cs"/>
                        </a:rPr>
                        <a:t>_cod.csv[5]}}</a:t>
                      </a:r>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64592">
                <a:tc>
                  <a:txBody>
                    <a:bodyPr/>
                    <a:lstStyle/>
                    <a:p>
                      <a:pPr algn="ctr"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82885">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64592">
                <a:tc>
                  <a:txBody>
                    <a:bodyPr/>
                    <a:lstStyle/>
                    <a:p>
                      <a:pPr algn="ctr" fontAlgn="b">
                        <a:defRPr sz="900">
                          <a:solidFill>
                            <a:srgbClr val="6B767D"/>
                          </a:solidFill>
                          <a:latin typeface="+mn-lt"/>
                        </a:defRPr>
                      </a:pPr>
                      <a:endParaRPr lang="nl-NL"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69536"/>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323531"/>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2473387"/>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57653"/>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222064"/>
                  </a:ext>
                </a:extLst>
              </a:tr>
              <a:tr h="164592">
                <a:tc>
                  <a:txBody>
                    <a:bodyPr/>
                    <a:lstStyle/>
                    <a:p>
                      <a:pPr algn="ctr" fontAlgn="b">
                        <a:defRPr sz="900">
                          <a:solidFill>
                            <a:srgbClr val="6B767D"/>
                          </a:solidFill>
                          <a:latin typeface="+mn-lt"/>
                        </a:defRPr>
                      </a:pPr>
                      <a:endParaRPr lang="en-US" sz="900" b="0" i="0" u="none" strike="noStrike" kern="1200" dirty="0">
                        <a:solidFill>
                          <a:srgbClr val="000000"/>
                        </a:solidFill>
                        <a:effectLst/>
                        <a:latin typeface="+mn-lt"/>
                        <a:ea typeface="+mn-ea"/>
                        <a:cs typeface="+mn-cs"/>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36576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87852407"/>
                  </a:ext>
                </a:extLst>
              </a:tr>
            </a:tbl>
          </a:graphicData>
        </a:graphic>
      </p:graphicFrame>
    </p:spTree>
    <p:extLst>
      <p:ext uri="{BB962C8B-B14F-4D97-AF65-F5344CB8AC3E}">
        <p14:creationId xmlns:p14="http://schemas.microsoft.com/office/powerpoint/2010/main" val="2154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26209-8BC0-27C6-2C5F-0AF9A6C7E9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8956C37-B9DD-B39A-78D7-DCF465C0CF97}"/>
              </a:ext>
            </a:extLst>
          </p:cNvPr>
          <p:cNvSpPr>
            <a:spLocks noGrp="1"/>
          </p:cNvSpPr>
          <p:nvPr>
            <p:ph type="title"/>
          </p:nvPr>
        </p:nvSpPr>
        <p:spPr>
          <a:xfrm>
            <a:off x="504825" y="496492"/>
            <a:ext cx="11277600" cy="1409700"/>
          </a:xfrm>
        </p:spPr>
        <p:txBody>
          <a:bodyPr/>
          <a:lstStyle/>
          <a:p>
            <a:r>
              <a:rPr lang="en-US" dirty="0" err="1"/>
              <a:t>Resusage</a:t>
            </a:r>
            <a:r>
              <a:rPr lang="en-US" dirty="0"/>
              <a:t> CPU COD</a:t>
            </a:r>
          </a:p>
        </p:txBody>
      </p:sp>
      <p:sp>
        <p:nvSpPr>
          <p:cNvPr id="21" name="Footer Placeholder 4">
            <a:extLst>
              <a:ext uri="{FF2B5EF4-FFF2-40B4-BE49-F238E27FC236}">
                <a16:creationId xmlns:a16="http://schemas.microsoft.com/office/drawing/2014/main" id="{6CBDC46E-23F7-E412-EB40-6CCAAE7B1EE7}"/>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945C3C2B-E31C-E192-F663-A6254D5B87B0}"/>
              </a:ext>
            </a:extLst>
          </p:cNvPr>
          <p:cNvSpPr/>
          <p:nvPr/>
        </p:nvSpPr>
        <p:spPr>
          <a:xfrm>
            <a:off x="657225" y="1201342"/>
            <a:ext cx="109728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--resusage_cpu_cod.png}}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37A6C93-0420-D969-A227-DA35F8BDE9DF}"/>
              </a:ext>
            </a:extLst>
          </p:cNvPr>
          <p:cNvSpPr/>
          <p:nvPr/>
        </p:nvSpPr>
        <p:spPr>
          <a:xfrm>
            <a:off x="657225" y="1201342"/>
            <a:ext cx="109728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extLst>
      <p:ext uri="{BB962C8B-B14F-4D97-AF65-F5344CB8AC3E}">
        <p14:creationId xmlns:p14="http://schemas.microsoft.com/office/powerpoint/2010/main" val="267708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41433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system_cpu_by_dayofweek_heatmap_wCOD.png</a:t>
            </a:r>
            <a:r>
              <a:rPr lang="en-US" dirty="0">
                <a:solidFill>
                  <a:schemeClr val="tx1"/>
                </a:solidFill>
              </a:rPr>
              <a:t>}}</a:t>
            </a:r>
          </a:p>
        </p:txBody>
      </p:sp>
      <p:sp>
        <p:nvSpPr>
          <p:cNvPr id="10" name="Rectangle 9">
            <a:extLst>
              <a:ext uri="{FF2B5EF4-FFF2-40B4-BE49-F238E27FC236}">
                <a16:creationId xmlns:a16="http://schemas.microsoft.com/office/drawing/2014/main" id="{305BD79D-FCD2-4541-ADDA-B94F26B40D37}"/>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3EE71674-6F15-5042-AC0F-B8AFFB3A1B22}"/>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Tree>
    <p:custDataLst>
      <p:tags r:id="rId1"/>
    </p:custDataLst>
    <p:extLst>
      <p:ext uri="{BB962C8B-B14F-4D97-AF65-F5344CB8AC3E}">
        <p14:creationId xmlns:p14="http://schemas.microsoft.com/office/powerpoint/2010/main" val="2726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23862"/>
            <a:ext cx="11277600" cy="1409700"/>
          </a:xfrm>
        </p:spPr>
        <p:txBody>
          <a:bodyPr/>
          <a:lstStyle/>
          <a:p>
            <a:r>
              <a:rPr lang="en-US" dirty="0"/>
              <a:t>System CPU Usage</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system_cpu_by_day_stacked_wCOD.png</a:t>
            </a:r>
            <a:r>
              <a:rPr lang="en-US" dirty="0">
                <a:solidFill>
                  <a:schemeClr val="tx1"/>
                </a:solidFill>
              </a:rPr>
              <a:t>}}</a:t>
            </a:r>
          </a:p>
        </p:txBody>
      </p:sp>
      <p:sp>
        <p:nvSpPr>
          <p:cNvPr id="2" name="TextBox 1">
            <a:extLst>
              <a:ext uri="{FF2B5EF4-FFF2-40B4-BE49-F238E27FC236}">
                <a16:creationId xmlns:a16="http://schemas.microsoft.com/office/drawing/2014/main" id="{F6A57C71-AFD2-9341-98F3-6FE214D80E10}"/>
              </a:ext>
            </a:extLst>
          </p:cNvPr>
          <p:cNvSpPr txBox="1"/>
          <p:nvPr/>
        </p:nvSpPr>
        <p:spPr>
          <a:xfrm>
            <a:off x="585787" y="1052438"/>
            <a:ext cx="7670657"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6" name="Rectangle 5">
            <a:extLst>
              <a:ext uri="{FF2B5EF4-FFF2-40B4-BE49-F238E27FC236}">
                <a16:creationId xmlns:a16="http://schemas.microsoft.com/office/drawing/2014/main" id="{73E8DF00-0C6D-D749-A660-18F3555E469B}"/>
              </a:ext>
            </a:extLst>
          </p:cNvPr>
          <p:cNvSpPr/>
          <p:nvPr/>
        </p:nvSpPr>
        <p:spPr>
          <a:xfrm>
            <a:off x="1522776" y="1515030"/>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9895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7468"/>
            <a:ext cx="11277600" cy="1409700"/>
          </a:xfrm>
        </p:spPr>
        <p:txBody>
          <a:bodyPr/>
          <a:lstStyle/>
          <a:p>
            <a:r>
              <a:rPr lang="en-US" dirty="0"/>
              <a:t>System Peak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{{pic:</a:t>
            </a:r>
            <a:r>
              <a:rPr lang="en-GB" dirty="0" err="1">
                <a:solidFill>
                  <a:schemeClr val="tx1"/>
                </a:solidFill>
              </a:rPr>
              <a:t>vhc</a:t>
            </a:r>
            <a:r>
              <a:rPr lang="en-GB" dirty="0">
                <a:solidFill>
                  <a:schemeClr val="tx1"/>
                </a:solidFill>
              </a:rPr>
              <a:t>--</a:t>
            </a:r>
            <a:r>
              <a:rPr lang="en-GB" dirty="0" err="1">
                <a:solidFill>
                  <a:schemeClr val="tx1"/>
                </a:solidFill>
              </a:rPr>
              <a:t>system_peak_cpu_by_dayofweek_heatmap_wCOD</a:t>
            </a:r>
            <a:r>
              <a:rPr lang="en-US" dirty="0">
                <a:solidFill>
                  <a:schemeClr val="tx1"/>
                </a:solidFill>
              </a:rPr>
              <a:t>.</a:t>
            </a:r>
            <a:r>
              <a:rPr lang="en-US" dirty="0" err="1">
                <a:solidFill>
                  <a:schemeClr val="tx1"/>
                </a:solidFill>
              </a:rPr>
              <a:t>png</a:t>
            </a:r>
            <a:r>
              <a:rPr lang="en-US" dirty="0">
                <a:solidFill>
                  <a:schemeClr val="tx1"/>
                </a:solidFill>
              </a:rPr>
              <a:t>}}</a:t>
            </a:r>
          </a:p>
        </p:txBody>
      </p:sp>
      <p:sp>
        <p:nvSpPr>
          <p:cNvPr id="8" name="TextBox 7">
            <a:extLst>
              <a:ext uri="{FF2B5EF4-FFF2-40B4-BE49-F238E27FC236}">
                <a16:creationId xmlns:a16="http://schemas.microsoft.com/office/drawing/2014/main" id="{4BA36AE3-1AEA-0543-B087-24E8F42D349B}"/>
              </a:ext>
            </a:extLst>
          </p:cNvPr>
          <p:cNvSpPr txBox="1"/>
          <p:nvPr/>
        </p:nvSpPr>
        <p:spPr>
          <a:xfrm>
            <a:off x="587482" y="1065513"/>
            <a:ext cx="7427769" cy="369332"/>
          </a:xfrm>
          <a:prstGeom prst="rect">
            <a:avLst/>
          </a:prstGeom>
          <a:noFill/>
        </p:spPr>
        <p:txBody>
          <a:bodyPr wrap="square" rtlCol="0">
            <a:spAutoFit/>
          </a:bodyPr>
          <a:lstStyle/>
          <a:p>
            <a:r>
              <a:rPr lang="en-US" dirty="0"/>
              <a:t>CPU COD Adjusted, Total Active: {{</a:t>
            </a:r>
            <a:r>
              <a:rPr lang="en-US" dirty="0" err="1"/>
              <a:t>val:oap</a:t>
            </a:r>
            <a:r>
              <a:rPr lang="en-US" dirty="0"/>
              <a:t>--</a:t>
            </a:r>
            <a:r>
              <a:rPr lang="en-US" dirty="0" err="1"/>
              <a:t>COD.csv</a:t>
            </a:r>
            <a:r>
              <a:rPr lang="en-US" dirty="0"/>
              <a:t>[3:2]}}%</a:t>
            </a:r>
          </a:p>
        </p:txBody>
      </p:sp>
      <p:sp>
        <p:nvSpPr>
          <p:cNvPr id="2" name="Rectangle 1">
            <a:extLst>
              <a:ext uri="{FF2B5EF4-FFF2-40B4-BE49-F238E27FC236}">
                <a16:creationId xmlns:a16="http://schemas.microsoft.com/office/drawing/2014/main" id="{7487F6B6-0732-E677-2255-02FE6AC0D3B6}"/>
              </a:ext>
            </a:extLst>
          </p:cNvPr>
          <p:cNvSpPr/>
          <p:nvPr/>
        </p:nvSpPr>
        <p:spPr>
          <a:xfrm>
            <a:off x="416312" y="1434845"/>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Rectangle 2">
            <a:extLst>
              <a:ext uri="{FF2B5EF4-FFF2-40B4-BE49-F238E27FC236}">
                <a16:creationId xmlns:a16="http://schemas.microsoft.com/office/drawing/2014/main" id="{21AE0037-3540-7C33-9B2A-39565533E3F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10863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31B1AE-4F4B-64E3-A404-15B28E2869B1}"/>
              </a:ext>
            </a:extLst>
          </p:cNvPr>
          <p:cNvSpPr/>
          <p:nvPr/>
        </p:nvSpPr>
        <p:spPr>
          <a:xfrm>
            <a:off x="9112316" y="1463830"/>
            <a:ext cx="2772000" cy="1070042"/>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Can we drill down into a particular area?</a:t>
            </a:r>
          </a:p>
        </p:txBody>
      </p:sp>
      <p:sp>
        <p:nvSpPr>
          <p:cNvPr id="5" name="Rectangle 4">
            <a:extLst>
              <a:ext uri="{FF2B5EF4-FFF2-40B4-BE49-F238E27FC236}">
                <a16:creationId xmlns:a16="http://schemas.microsoft.com/office/drawing/2014/main" id="{B177C2E9-9F25-814A-41DA-8DFD4936CF25}"/>
              </a:ext>
            </a:extLst>
          </p:cNvPr>
          <p:cNvSpPr/>
          <p:nvPr/>
        </p:nvSpPr>
        <p:spPr>
          <a:xfrm>
            <a:off x="6193827" y="1472740"/>
            <a:ext cx="2772000" cy="1070042"/>
          </a:xfrm>
          <a:prstGeom prst="rect">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Is this information actionable?</a:t>
            </a:r>
          </a:p>
        </p:txBody>
      </p:sp>
      <p:sp>
        <p:nvSpPr>
          <p:cNvPr id="8" name="Rectangle 7">
            <a:extLst>
              <a:ext uri="{FF2B5EF4-FFF2-40B4-BE49-F238E27FC236}">
                <a16:creationId xmlns:a16="http://schemas.microsoft.com/office/drawing/2014/main" id="{F39D73F2-25AF-D2F0-4852-5D5D983C0756}"/>
              </a:ext>
            </a:extLst>
          </p:cNvPr>
          <p:cNvSpPr/>
          <p:nvPr/>
        </p:nvSpPr>
        <p:spPr>
          <a:xfrm>
            <a:off x="352554" y="1476498"/>
            <a:ext cx="2772000" cy="1070042"/>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What is Vantage Health Check?</a:t>
            </a:r>
          </a:p>
        </p:txBody>
      </p:sp>
      <p:cxnSp>
        <p:nvCxnSpPr>
          <p:cNvPr id="13" name="Straight Connector 12">
            <a:extLst>
              <a:ext uri="{FF2B5EF4-FFF2-40B4-BE49-F238E27FC236}">
                <a16:creationId xmlns:a16="http://schemas.microsoft.com/office/drawing/2014/main" id="{1AF6FB6F-CF49-369C-F5C4-EFCE08E82BA8}"/>
              </a:ext>
            </a:extLst>
          </p:cNvPr>
          <p:cNvCxnSpPr>
            <a:cxnSpLocks/>
          </p:cNvCxnSpPr>
          <p:nvPr/>
        </p:nvCxnSpPr>
        <p:spPr>
          <a:xfrm>
            <a:off x="1779650"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1DAC0E-2C2A-8C54-2E9A-E245ECAC811D}"/>
              </a:ext>
            </a:extLst>
          </p:cNvPr>
          <p:cNvCxnSpPr>
            <a:cxnSpLocks/>
          </p:cNvCxnSpPr>
          <p:nvPr/>
        </p:nvCxnSpPr>
        <p:spPr>
          <a:xfrm>
            <a:off x="7548105" y="254278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AC09AD-20B2-F3E3-9824-9D4797699870}"/>
              </a:ext>
            </a:extLst>
          </p:cNvPr>
          <p:cNvSpPr txBox="1"/>
          <p:nvPr/>
        </p:nvSpPr>
        <p:spPr>
          <a:xfrm>
            <a:off x="352554" y="2827594"/>
            <a:ext cx="2772000"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VHC is a collection of Teradata usage analysis to provide a high-level view into a Teradata Vantage system.  This includes typical consumption metrics, but also complexity metrics such as throughput, concurrency, feature usage, and more.</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18" name="TextBox 17">
            <a:extLst>
              <a:ext uri="{FF2B5EF4-FFF2-40B4-BE49-F238E27FC236}">
                <a16:creationId xmlns:a16="http://schemas.microsoft.com/office/drawing/2014/main" id="{16854732-A17B-978B-0623-68480348648E}"/>
              </a:ext>
            </a:extLst>
          </p:cNvPr>
          <p:cNvSpPr txBox="1"/>
          <p:nvPr/>
        </p:nvSpPr>
        <p:spPr>
          <a:xfrm>
            <a:off x="6193827" y="2812781"/>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is the intention, although what part is actionable depends on the situation and what business use-cases are being solved. Your CSM can use this information to build a data-driven Success Plan and help raise up areas of opportunity.</a:t>
            </a:r>
            <a:endParaRPr kumimoji="0" lang="en-US" sz="1200" b="0" i="0" u="none" strike="noStrike" kern="1200" cap="none" spc="0" normalizeH="0" baseline="0" noProof="0">
              <a:ln>
                <a:noFill/>
              </a:ln>
              <a:solidFill>
                <a:srgbClr val="00233C"/>
              </a:solidFill>
              <a:effectLst/>
              <a:uLnTx/>
              <a:uFillTx/>
              <a:ea typeface="Inter"/>
              <a:cs typeface="Calibri"/>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233C"/>
              </a:solidFill>
              <a:effectLst/>
              <a:uLnTx/>
              <a:uFillTx/>
              <a:latin typeface="Calibri"/>
              <a:ea typeface="Inter"/>
              <a:cs typeface="Calibri"/>
            </a:endParaRPr>
          </a:p>
        </p:txBody>
      </p:sp>
      <p:cxnSp>
        <p:nvCxnSpPr>
          <p:cNvPr id="52" name="Straight Connector 51">
            <a:extLst>
              <a:ext uri="{FF2B5EF4-FFF2-40B4-BE49-F238E27FC236}">
                <a16:creationId xmlns:a16="http://schemas.microsoft.com/office/drawing/2014/main" id="{E34C4805-9C99-122E-FDA9-3606DD91443A}"/>
              </a:ext>
            </a:extLst>
          </p:cNvPr>
          <p:cNvCxnSpPr>
            <a:cxnSpLocks/>
          </p:cNvCxnSpPr>
          <p:nvPr/>
        </p:nvCxnSpPr>
        <p:spPr>
          <a:xfrm>
            <a:off x="10511943"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59C4B1-C46B-F96D-C624-7A186F9ECE70}"/>
              </a:ext>
            </a:extLst>
          </p:cNvPr>
          <p:cNvCxnSpPr>
            <a:cxnSpLocks/>
          </p:cNvCxnSpPr>
          <p:nvPr/>
        </p:nvCxnSpPr>
        <p:spPr>
          <a:xfrm>
            <a:off x="4643406" y="2533872"/>
            <a:ext cx="0" cy="650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E069DF-D1D5-3C93-AB5D-66D3230D7753}"/>
              </a:ext>
            </a:extLst>
          </p:cNvPr>
          <p:cNvSpPr txBox="1"/>
          <p:nvPr/>
        </p:nvSpPr>
        <p:spPr>
          <a:xfrm>
            <a:off x="9112316" y="2812782"/>
            <a:ext cx="2772000" cy="2996791"/>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pPr algn="l">
              <a:spcAft>
                <a:spcPts val="300"/>
              </a:spcAft>
            </a:pPr>
            <a:r>
              <a:rPr lang="en-US" sz="1200"/>
              <a:t>Of course! That said, VHC would quickly become prohibitively massive if we tried to cover every drill-down in one document.  Rather, use VHC to identify areas of interest, then work with your CSM to drill into the anomalies. There are also full consulting engagements that specialize in areas, such as platform optimization or ecosystem architecture, if you have the need to go really deep.</a:t>
            </a: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sp>
        <p:nvSpPr>
          <p:cNvPr id="9" name="Rectangle 8">
            <a:extLst>
              <a:ext uri="{FF2B5EF4-FFF2-40B4-BE49-F238E27FC236}">
                <a16:creationId xmlns:a16="http://schemas.microsoft.com/office/drawing/2014/main" id="{096D22C2-BC1A-AD4C-C228-7691711E8BA5}"/>
              </a:ext>
            </a:extLst>
          </p:cNvPr>
          <p:cNvSpPr/>
          <p:nvPr/>
        </p:nvSpPr>
        <p:spPr>
          <a:xfrm>
            <a:off x="3275338" y="1472740"/>
            <a:ext cx="2772000" cy="1070042"/>
          </a:xfrm>
          <a:prstGeom prst="rect">
            <a:avLst/>
          </a:prstGeom>
          <a:solidFill>
            <a:schemeClr val="tx2">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273600" bIns="45720" rtlCol="0" anchor="ctr"/>
          <a:lstStyle/>
          <a:p>
            <a:pPr algn="ctr"/>
            <a:r>
              <a:rPr lang="en-US">
                <a:solidFill>
                  <a:schemeClr val="tx1"/>
                </a:solidFill>
              </a:rPr>
              <a:t>How often should I refresh VHC?</a:t>
            </a:r>
          </a:p>
        </p:txBody>
      </p:sp>
      <p:sp>
        <p:nvSpPr>
          <p:cNvPr id="22" name="TextBox 21">
            <a:extLst>
              <a:ext uri="{FF2B5EF4-FFF2-40B4-BE49-F238E27FC236}">
                <a16:creationId xmlns:a16="http://schemas.microsoft.com/office/drawing/2014/main" id="{62BA3C71-0D57-CA71-D739-2A0EEBE864B4}"/>
              </a:ext>
            </a:extLst>
          </p:cNvPr>
          <p:cNvSpPr txBox="1"/>
          <p:nvPr/>
        </p:nvSpPr>
        <p:spPr>
          <a:xfrm>
            <a:off x="3271043" y="2827594"/>
            <a:ext cx="2776295" cy="2981977"/>
          </a:xfrm>
          <a:prstGeom prst="rect">
            <a:avLst/>
          </a:prstGeom>
          <a:solidFill>
            <a:schemeClr val="bg1">
              <a:lumMod val="85000"/>
            </a:schemeClr>
          </a:solidFill>
        </p:spPr>
        <p:txBody>
          <a:bodyPr wrap="square" lIns="274320" tIns="0" rIns="273600" bIns="0" rtlCol="0" anchor="t">
            <a:noAutofit/>
          </a:bodyPr>
          <a:lstStyle/>
          <a:p>
            <a:pPr algn="l">
              <a:spcAft>
                <a:spcPts val="300"/>
              </a:spcAft>
            </a:pPr>
            <a:endParaRPr lang="en-US" sz="1000" b="1" i="0">
              <a:solidFill>
                <a:srgbClr val="000000"/>
              </a:solidFill>
              <a:effectLst/>
            </a:endParaRPr>
          </a:p>
          <a:p>
            <a:r>
              <a:rPr lang="en-US" sz="1200"/>
              <a:t>That depends on your rhythm and needs, however graphically, VHC looks the best using between 4 and 6 weeks.  Too much more, and the graphics begin to crowd, but too little data becomes less helpful. Best practice is to review with your CSM monthly, more-or-less.</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00233C"/>
              </a:solidFill>
              <a:effectLst/>
              <a:uLnTx/>
              <a:uFillTx/>
              <a:ea typeface="Inter SemiBold" panose="02000503000000020004" pitchFamily="2" charset="0"/>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00233C"/>
              </a:solidFill>
              <a:effectLst/>
              <a:uLnTx/>
              <a:uFillTx/>
              <a:latin typeface="Inter SemiBold" panose="02000503000000020004" pitchFamily="2" charset="0"/>
              <a:ea typeface="Inter SemiBold" panose="02000503000000020004" pitchFamily="2" charset="0"/>
              <a:cs typeface="+mn-cs"/>
            </a:endParaRPr>
          </a:p>
        </p:txBody>
      </p:sp>
      <p:pic>
        <p:nvPicPr>
          <p:cNvPr id="25" name="Picture 24">
            <a:extLst>
              <a:ext uri="{FF2B5EF4-FFF2-40B4-BE49-F238E27FC236}">
                <a16:creationId xmlns:a16="http://schemas.microsoft.com/office/drawing/2014/main" id="{03CAE4B8-68D4-7C6C-3117-8DDE60D1B3B7}"/>
              </a:ext>
            </a:extLst>
          </p:cNvPr>
          <p:cNvPicPr>
            <a:picLocks noChangeAspect="1"/>
          </p:cNvPicPr>
          <p:nvPr/>
        </p:nvPicPr>
        <p:blipFill>
          <a:blip r:embed="rId3"/>
          <a:stretch>
            <a:fillRect/>
          </a:stretch>
        </p:blipFill>
        <p:spPr>
          <a:xfrm>
            <a:off x="6972001" y="50921"/>
            <a:ext cx="4790685" cy="1421819"/>
          </a:xfrm>
          <a:prstGeom prst="rect">
            <a:avLst/>
          </a:prstGeom>
        </p:spPr>
      </p:pic>
      <p:sp>
        <p:nvSpPr>
          <p:cNvPr id="2" name="Title 4">
            <a:extLst>
              <a:ext uri="{FF2B5EF4-FFF2-40B4-BE49-F238E27FC236}">
                <a16:creationId xmlns:a16="http://schemas.microsoft.com/office/drawing/2014/main" id="{477E2EFA-5A3C-B460-6EC0-1BE483B14701}"/>
              </a:ext>
            </a:extLst>
          </p:cNvPr>
          <p:cNvSpPr>
            <a:spLocks noGrp="1"/>
          </p:cNvSpPr>
          <p:nvPr>
            <p:ph type="title"/>
          </p:nvPr>
        </p:nvSpPr>
        <p:spPr>
          <a:xfrm>
            <a:off x="457200" y="163773"/>
            <a:ext cx="5317724" cy="1012517"/>
          </a:xfrm>
        </p:spPr>
        <p:txBody>
          <a:bodyPr/>
          <a:lstStyle/>
          <a:p>
            <a:r>
              <a:rPr lang="en-US"/>
              <a:t>Introduction to </a:t>
            </a:r>
            <a:br>
              <a:rPr lang="en-US"/>
            </a:br>
            <a:r>
              <a:rPr lang="en-US"/>
              <a:t>Vantage Health Check (VHC)</a:t>
            </a:r>
          </a:p>
        </p:txBody>
      </p:sp>
    </p:spTree>
    <p:extLst>
      <p:ext uri="{BB962C8B-B14F-4D97-AF65-F5344CB8AC3E}">
        <p14:creationId xmlns:p14="http://schemas.microsoft.com/office/powerpoint/2010/main" val="96539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05936"/>
            <a:ext cx="11277600" cy="1409700"/>
          </a:xfrm>
        </p:spPr>
        <p:txBody>
          <a:bodyPr/>
          <a:lstStyle/>
          <a:p>
            <a:r>
              <a:rPr lang="en-US" dirty="0"/>
              <a:t>System IO Busy</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587482" y="1532952"/>
            <a:ext cx="7932050" cy="475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system_IO_BusyPct_justIOBusy_wCOD.png</a:t>
            </a:r>
            <a:r>
              <a:rPr lang="en-US" dirty="0">
                <a:solidFill>
                  <a:schemeClr val="tx1"/>
                </a:solidFill>
              </a:rPr>
              <a:t>}}</a:t>
            </a:r>
          </a:p>
        </p:txBody>
      </p:sp>
      <p:sp>
        <p:nvSpPr>
          <p:cNvPr id="8" name="Rectangle 7">
            <a:extLst>
              <a:ext uri="{FF2B5EF4-FFF2-40B4-BE49-F238E27FC236}">
                <a16:creationId xmlns:a16="http://schemas.microsoft.com/office/drawing/2014/main" id="{D248779D-233C-9943-A9E2-0445B827F89D}"/>
              </a:ext>
            </a:extLst>
          </p:cNvPr>
          <p:cNvSpPr/>
          <p:nvPr/>
        </p:nvSpPr>
        <p:spPr>
          <a:xfrm>
            <a:off x="379228" y="1532952"/>
            <a:ext cx="8184380" cy="51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9" name="TextBox 8">
            <a:extLst>
              <a:ext uri="{FF2B5EF4-FFF2-40B4-BE49-F238E27FC236}">
                <a16:creationId xmlns:a16="http://schemas.microsoft.com/office/drawing/2014/main" id="{761FBDB4-BA10-2E4B-AB30-D858898AB75E}"/>
              </a:ext>
            </a:extLst>
          </p:cNvPr>
          <p:cNvSpPr txBox="1"/>
          <p:nvPr/>
        </p:nvSpPr>
        <p:spPr>
          <a:xfrm>
            <a:off x="574343" y="1056737"/>
            <a:ext cx="7794149"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
        <p:nvSpPr>
          <p:cNvPr id="7" name="TextBox 6">
            <a:extLst>
              <a:ext uri="{FF2B5EF4-FFF2-40B4-BE49-F238E27FC236}">
                <a16:creationId xmlns:a16="http://schemas.microsoft.com/office/drawing/2014/main" id="{ED2EEF68-C778-FC47-8FF7-CCCDA01C2266}"/>
              </a:ext>
            </a:extLst>
          </p:cNvPr>
          <p:cNvSpPr txBox="1"/>
          <p:nvPr/>
        </p:nvSpPr>
        <p:spPr>
          <a:xfrm>
            <a:off x="8729330" y="1110786"/>
            <a:ext cx="3083442" cy="4693593"/>
          </a:xfrm>
          <a:prstGeom prst="rect">
            <a:avLst/>
          </a:prstGeom>
          <a:noFill/>
        </p:spPr>
        <p:txBody>
          <a:bodyPr wrap="square" rtlCol="0">
            <a:spAutoFit/>
          </a:bodyPr>
          <a:lstStyle/>
          <a:p>
            <a:pPr>
              <a:spcAft>
                <a:spcPts val="600"/>
              </a:spcAft>
            </a:pPr>
            <a:r>
              <a:rPr lang="en-US" sz="1400" dirty="0">
                <a:solidFill>
                  <a:schemeClr val="tx1">
                    <a:lumMod val="50000"/>
                  </a:schemeClr>
                </a:solidFill>
              </a:rPr>
              <a:t> </a:t>
            </a:r>
            <a:r>
              <a:rPr lang="en-US" sz="1400" b="1" dirty="0">
                <a:solidFill>
                  <a:schemeClr val="tx1">
                    <a:lumMod val="50000"/>
                  </a:schemeClr>
                </a:solidFill>
              </a:rPr>
              <a:t>What is IO Busy?</a:t>
            </a:r>
          </a:p>
          <a:p>
            <a:r>
              <a:rPr lang="en-US" sz="1400" dirty="0">
                <a:solidFill>
                  <a:schemeClr val="tx1">
                    <a:lumMod val="50000"/>
                  </a:schemeClr>
                </a:solidFill>
              </a:rPr>
              <a:t>An Observation-based IO measure.  VHC can look across all IO observations (by time and node) and identify a certain percentile ({{</a:t>
            </a:r>
            <a:r>
              <a:rPr lang="en-US" sz="1400" dirty="0" err="1">
                <a:solidFill>
                  <a:schemeClr val="tx1">
                    <a:lumMod val="50000"/>
                  </a:schemeClr>
                </a:solidFill>
              </a:rPr>
              <a:t>val:vhc</a:t>
            </a:r>
            <a:r>
              <a:rPr lang="en-US" sz="1400" dirty="0">
                <a:solidFill>
                  <a:schemeClr val="tx1">
                    <a:lumMod val="50000"/>
                  </a:schemeClr>
                </a:solidFill>
              </a:rPr>
              <a:t>--</a:t>
            </a:r>
            <a:r>
              <a:rPr lang="en-US" sz="1400" dirty="0" err="1">
                <a:solidFill>
                  <a:schemeClr val="tx1">
                    <a:lumMod val="50000"/>
                  </a:schemeClr>
                </a:solidFill>
              </a:rPr>
              <a:t>system_IO_percentile_setting.csv</a:t>
            </a:r>
            <a:r>
              <a:rPr lang="en-US" sz="1400" dirty="0">
                <a:solidFill>
                  <a:schemeClr val="tx1">
                    <a:lumMod val="50000"/>
                  </a:schemeClr>
                </a:solidFill>
              </a:rPr>
              <a:t>[1:1]}}) of the max observations, by both KB and count.  Blending these two sets of observations produces an ‘Observed Max IO’ which, on a normally busy system, can provide a directionally accurate IO ceiling.  The longer the observation window of time and the more standard the workload, the more accurate this approach becomes. Short run durations and lightly-used dev systems will likely over-report IO, while massively over-utilized IO platforms may under-report.</a:t>
            </a:r>
          </a:p>
        </p:txBody>
      </p:sp>
    </p:spTree>
    <p:custDataLst>
      <p:tags r:id="rId1"/>
    </p:custDataLst>
    <p:extLst>
      <p:ext uri="{BB962C8B-B14F-4D97-AF65-F5344CB8AC3E}">
        <p14:creationId xmlns:p14="http://schemas.microsoft.com/office/powerpoint/2010/main" val="20434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57200" y="411376"/>
            <a:ext cx="11277600" cy="1409700"/>
          </a:xfrm>
        </p:spPr>
        <p:txBody>
          <a:bodyPr/>
          <a:lstStyle/>
          <a:p>
            <a:r>
              <a:rPr lang="en-US" dirty="0"/>
              <a:t>System IO Busy – </a:t>
            </a:r>
            <a:r>
              <a:rPr lang="en-US" dirty="0" err="1"/>
              <a:t>HeatMaps</a:t>
            </a:r>
            <a:endParaRPr lang="en-US" dirty="0"/>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system_IO_by_day_heatmap_maxobserved_wCOD.png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700" dirty="0">
                <a:solidFill>
                  <a:schemeClr val="tx1"/>
                </a:solidFill>
              </a:rPr>
              <a:t>{{</a:t>
            </a:r>
            <a:r>
              <a:rPr lang="en-US" sz="700" dirty="0" err="1">
                <a:solidFill>
                  <a:schemeClr val="tx1"/>
                </a:solidFill>
              </a:rPr>
              <a:t>pic:vhc</a:t>
            </a:r>
            <a:r>
              <a:rPr lang="en-US" sz="700" dirty="0">
                <a:solidFill>
                  <a:schemeClr val="tx1"/>
                </a:solidFill>
              </a:rPr>
              <a:t>--</a:t>
            </a:r>
            <a:r>
              <a:rPr lang="en-US" sz="700" dirty="0" err="1">
                <a:solidFill>
                  <a:schemeClr val="tx1"/>
                </a:solidFill>
              </a:rPr>
              <a:t>system_IO_by_dayofweek_heatmap_maxobserved_wCOD.png</a:t>
            </a:r>
            <a:r>
              <a:rPr lang="en-US" sz="700" dirty="0">
                <a:solidFill>
                  <a:schemeClr val="tx1"/>
                </a:solidFill>
              </a:rPr>
              <a:t>}}</a:t>
            </a:r>
          </a:p>
        </p:txBody>
      </p:sp>
      <p:sp>
        <p:nvSpPr>
          <p:cNvPr id="10" name="Rectangle 9">
            <a:extLst>
              <a:ext uri="{FF2B5EF4-FFF2-40B4-BE49-F238E27FC236}">
                <a16:creationId xmlns:a16="http://schemas.microsoft.com/office/drawing/2014/main" id="{245414F7-1710-B747-A937-1D5376C39A78}"/>
              </a:ext>
            </a:extLst>
          </p:cNvPr>
          <p:cNvSpPr/>
          <p:nvPr/>
        </p:nvSpPr>
        <p:spPr>
          <a:xfrm>
            <a:off x="408416" y="1379068"/>
            <a:ext cx="7486370" cy="4841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 name="Rectangle 10">
            <a:extLst>
              <a:ext uri="{FF2B5EF4-FFF2-40B4-BE49-F238E27FC236}">
                <a16:creationId xmlns:a16="http://schemas.microsoft.com/office/drawing/2014/main" id="{F49DFC66-5F29-AF41-8154-AB5368175DD9}"/>
              </a:ext>
            </a:extLst>
          </p:cNvPr>
          <p:cNvSpPr/>
          <p:nvPr/>
        </p:nvSpPr>
        <p:spPr>
          <a:xfrm>
            <a:off x="8458200" y="669073"/>
            <a:ext cx="3168620" cy="56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EAABE6C4-5392-6C41-B6FA-77D76F6F0D68}"/>
              </a:ext>
            </a:extLst>
          </p:cNvPr>
          <p:cNvSpPr txBox="1"/>
          <p:nvPr/>
        </p:nvSpPr>
        <p:spPr>
          <a:xfrm>
            <a:off x="592142" y="1009736"/>
            <a:ext cx="7584351" cy="369332"/>
          </a:xfrm>
          <a:prstGeom prst="rect">
            <a:avLst/>
          </a:prstGeom>
          <a:noFill/>
        </p:spPr>
        <p:txBody>
          <a:bodyPr wrap="square" rtlCol="0">
            <a:spAutoFit/>
          </a:bodyPr>
          <a:lstStyle/>
          <a:p>
            <a:r>
              <a:rPr lang="en-US" dirty="0"/>
              <a:t>IO COD Adjusted, Total Active: {{</a:t>
            </a:r>
            <a:r>
              <a:rPr lang="en-US" dirty="0" err="1"/>
              <a:t>val:oap</a:t>
            </a:r>
            <a:r>
              <a:rPr lang="en-US" dirty="0"/>
              <a:t>--</a:t>
            </a:r>
            <a:r>
              <a:rPr lang="en-US" dirty="0" err="1"/>
              <a:t>COD.csv</a:t>
            </a:r>
            <a:r>
              <a:rPr lang="en-US" dirty="0"/>
              <a:t>[4:2]}}%</a:t>
            </a:r>
          </a:p>
        </p:txBody>
      </p:sp>
    </p:spTree>
    <p:custDataLst>
      <p:tags r:id="rId1"/>
    </p:custDataLst>
    <p:extLst>
      <p:ext uri="{BB962C8B-B14F-4D97-AF65-F5344CB8AC3E}">
        <p14:creationId xmlns:p14="http://schemas.microsoft.com/office/powerpoint/2010/main" val="22738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62B64-9E14-D3A5-8B1B-83BE3789E544}"/>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8E6C175-8D60-0B00-9DA2-C74B1F2C5F28}"/>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0F4C9DA8-F687-1278-CFB9-BAE953FDB4D3}"/>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3360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a:xfrm>
            <a:off x="457200" y="2610035"/>
            <a:ext cx="7955280" cy="1428564"/>
          </a:xfrm>
        </p:spPr>
        <p:txBody>
          <a:bodyPr/>
          <a:lstStyle/>
          <a:p>
            <a:r>
              <a:rPr lang="en-US" sz="4400"/>
              <a:t>Query Monitoring</a:t>
            </a:r>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a:xfrm>
            <a:off x="457200" y="3750816"/>
            <a:ext cx="7955280" cy="887768"/>
          </a:xfrm>
        </p:spPr>
        <p:txBody>
          <a:bodyPr/>
          <a:lstStyle/>
          <a:p>
            <a:pPr>
              <a:defRPr>
                <a:solidFill/>
              </a:defRPr>
            </a:pPr>
            <a:r>
              <a:rPr lang="en-IN"/>
              <a:t>(Database Summary / Query Activity / Concurrency Levels) </a:t>
            </a:r>
            <a:endParaRPr/>
          </a:p>
          <a:p>
            <a:endParaRPr lang="en-US"/>
          </a:p>
        </p:txBody>
      </p:sp>
    </p:spTree>
    <p:extLst>
      <p:ext uri="{BB962C8B-B14F-4D97-AF65-F5344CB8AC3E}">
        <p14:creationId xmlns:p14="http://schemas.microsoft.com/office/powerpoint/2010/main" val="773560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7B9A-84E4-2858-C5A3-87647F1F44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90281A-BCD3-34E4-5D79-2E330867F165}"/>
              </a:ext>
            </a:extLst>
          </p:cNvPr>
          <p:cNvSpPr>
            <a:spLocks noGrp="1"/>
          </p:cNvSpPr>
          <p:nvPr>
            <p:ph type="sldNum" sz="quarter" idx="12"/>
          </p:nvPr>
        </p:nvSpPr>
        <p:spPr>
          <a:xfrm>
            <a:off x="11226375" y="6120765"/>
            <a:ext cx="457200" cy="365760"/>
          </a:xfrm>
        </p:spPr>
        <p:txBody>
          <a:bodyPr/>
          <a:lstStyle/>
          <a:p>
            <a:fld id="{0885F5B2-48F7-4F18-A961-C29AAE44EB58}" type="slidenum">
              <a:rPr lang="en-US" smtClean="0"/>
              <a:t>24</a:t>
            </a:fld>
            <a:endParaRPr lang="en-US" dirty="0"/>
          </a:p>
        </p:txBody>
      </p:sp>
      <p:sp>
        <p:nvSpPr>
          <p:cNvPr id="3" name="Title 2">
            <a:extLst>
              <a:ext uri="{FF2B5EF4-FFF2-40B4-BE49-F238E27FC236}">
                <a16:creationId xmlns:a16="http://schemas.microsoft.com/office/drawing/2014/main" id="{CE795E41-0BFF-E652-B6A4-4B294903ABFD}"/>
              </a:ext>
            </a:extLst>
          </p:cNvPr>
          <p:cNvSpPr>
            <a:spLocks noGrp="1"/>
          </p:cNvSpPr>
          <p:nvPr>
            <p:ph type="title"/>
          </p:nvPr>
        </p:nvSpPr>
        <p:spPr>
          <a:xfrm>
            <a:off x="611243" y="438062"/>
            <a:ext cx="11277600" cy="1409700"/>
          </a:xfrm>
        </p:spPr>
        <p:txBody>
          <a:bodyPr/>
          <a:lstStyle/>
          <a:p>
            <a:r>
              <a:rPr lang="en-US" dirty="0"/>
              <a:t>Database Summary</a:t>
            </a:r>
          </a:p>
        </p:txBody>
      </p:sp>
      <p:sp>
        <p:nvSpPr>
          <p:cNvPr id="75" name="Text Placeholder 4">
            <a:extLst>
              <a:ext uri="{FF2B5EF4-FFF2-40B4-BE49-F238E27FC236}">
                <a16:creationId xmlns:a16="http://schemas.microsoft.com/office/drawing/2014/main" id="{CFFF12C8-E3E0-4866-D4B9-225B85E4CB8E}"/>
              </a:ext>
            </a:extLst>
          </p:cNvPr>
          <p:cNvSpPr txBox="1">
            <a:spLocks/>
          </p:cNvSpPr>
          <p:nvPr/>
        </p:nvSpPr>
        <p:spPr>
          <a:xfrm>
            <a:off x="546997" y="974428"/>
            <a:ext cx="11033760" cy="475488"/>
          </a:xfrm>
          <a:prstGeom prst="rect">
            <a:avLst/>
          </a:prstGeom>
        </p:spPr>
        <p:txBody>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chemeClr val="tx1"/>
                </a:solidFill>
                <a:latin typeface="+mn-lt"/>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chemeClr val="tx1"/>
                </a:solidFill>
                <a:latin typeface="+mn-lt"/>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dirty="0"/>
              <a:t>Summary</a:t>
            </a:r>
          </a:p>
        </p:txBody>
      </p:sp>
      <p:sp>
        <p:nvSpPr>
          <p:cNvPr id="77" name="TextBox 76">
            <a:extLst>
              <a:ext uri="{FF2B5EF4-FFF2-40B4-BE49-F238E27FC236}">
                <a16:creationId xmlns:a16="http://schemas.microsoft.com/office/drawing/2014/main" id="{070413C1-7ABC-59DA-E119-75F2153456DA}"/>
              </a:ext>
            </a:extLst>
          </p:cNvPr>
          <p:cNvSpPr txBox="1"/>
          <p:nvPr/>
        </p:nvSpPr>
        <p:spPr>
          <a:xfrm>
            <a:off x="2970154" y="3643683"/>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78" name="TextBox 77">
            <a:extLst>
              <a:ext uri="{FF2B5EF4-FFF2-40B4-BE49-F238E27FC236}">
                <a16:creationId xmlns:a16="http://schemas.microsoft.com/office/drawing/2014/main" id="{12781212-2865-4731-700D-DD6D7FACC210}"/>
              </a:ext>
            </a:extLst>
          </p:cNvPr>
          <p:cNvSpPr txBox="1"/>
          <p:nvPr/>
        </p:nvSpPr>
        <p:spPr>
          <a:xfrm>
            <a:off x="989927" y="3582128"/>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7FF28FFC-8BE1-5A35-7303-B799F9D1EE91}"/>
              </a:ext>
            </a:extLst>
          </p:cNvPr>
          <p:cNvGrpSpPr/>
          <p:nvPr/>
        </p:nvGrpSpPr>
        <p:grpSpPr>
          <a:xfrm>
            <a:off x="576072" y="3741641"/>
            <a:ext cx="528795" cy="511970"/>
            <a:chOff x="7824978" y="3832098"/>
            <a:chExt cx="335280" cy="324612"/>
          </a:xfrm>
          <a:solidFill>
            <a:schemeClr val="tx2">
              <a:lumMod val="40000"/>
              <a:lumOff val="60000"/>
            </a:schemeClr>
          </a:solidFill>
        </p:grpSpPr>
        <p:sp>
          <p:nvSpPr>
            <p:cNvPr id="80" name="Freeform 45">
              <a:extLst>
                <a:ext uri="{FF2B5EF4-FFF2-40B4-BE49-F238E27FC236}">
                  <a16:creationId xmlns:a16="http://schemas.microsoft.com/office/drawing/2014/main" id="{1B77F66A-9AF7-8758-9438-D4F400EDC596}"/>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46">
              <a:extLst>
                <a:ext uri="{FF2B5EF4-FFF2-40B4-BE49-F238E27FC236}">
                  <a16:creationId xmlns:a16="http://schemas.microsoft.com/office/drawing/2014/main" id="{A66E4A0D-8EBE-A5FA-F394-F67D707A850E}"/>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47">
              <a:extLst>
                <a:ext uri="{FF2B5EF4-FFF2-40B4-BE49-F238E27FC236}">
                  <a16:creationId xmlns:a16="http://schemas.microsoft.com/office/drawing/2014/main" id="{3BF74CE4-E23F-6342-2906-27315FC477A9}"/>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48">
              <a:extLst>
                <a:ext uri="{FF2B5EF4-FFF2-40B4-BE49-F238E27FC236}">
                  <a16:creationId xmlns:a16="http://schemas.microsoft.com/office/drawing/2014/main" id="{28C88EA1-F5B8-CB80-CDF2-BAAEDF59825E}"/>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49">
              <a:extLst>
                <a:ext uri="{FF2B5EF4-FFF2-40B4-BE49-F238E27FC236}">
                  <a16:creationId xmlns:a16="http://schemas.microsoft.com/office/drawing/2014/main" id="{5C47909E-16E6-1377-DF5B-F1C5F24493F2}"/>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55">
              <a:extLst>
                <a:ext uri="{FF2B5EF4-FFF2-40B4-BE49-F238E27FC236}">
                  <a16:creationId xmlns:a16="http://schemas.microsoft.com/office/drawing/2014/main" id="{65CB1800-450E-A340-B12B-23E9A9F3D7AF}"/>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6" name="Freeform 56">
              <a:extLst>
                <a:ext uri="{FF2B5EF4-FFF2-40B4-BE49-F238E27FC236}">
                  <a16:creationId xmlns:a16="http://schemas.microsoft.com/office/drawing/2014/main" id="{6D3141A8-731C-E762-65A9-2920B3D9C16A}"/>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7" name="TextBox 86">
            <a:extLst>
              <a:ext uri="{FF2B5EF4-FFF2-40B4-BE49-F238E27FC236}">
                <a16:creationId xmlns:a16="http://schemas.microsoft.com/office/drawing/2014/main" id="{A660C088-2A92-7234-E502-3AD6B5597DFE}"/>
              </a:ext>
            </a:extLst>
          </p:cNvPr>
          <p:cNvSpPr txBox="1"/>
          <p:nvPr/>
        </p:nvSpPr>
        <p:spPr>
          <a:xfrm>
            <a:off x="2970154" y="2288607"/>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88" name="TextBox 87">
            <a:extLst>
              <a:ext uri="{FF2B5EF4-FFF2-40B4-BE49-F238E27FC236}">
                <a16:creationId xmlns:a16="http://schemas.microsoft.com/office/drawing/2014/main" id="{EF5D8A74-9A84-7E22-2974-F2CE76333CAD}"/>
              </a:ext>
            </a:extLst>
          </p:cNvPr>
          <p:cNvSpPr txBox="1"/>
          <p:nvPr/>
        </p:nvSpPr>
        <p:spPr>
          <a:xfrm>
            <a:off x="989927" y="2227052"/>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val:vhc</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5945B553-D294-8BAF-2114-981F237F5334}"/>
              </a:ext>
            </a:extLst>
          </p:cNvPr>
          <p:cNvGrpSpPr/>
          <p:nvPr/>
        </p:nvGrpSpPr>
        <p:grpSpPr>
          <a:xfrm>
            <a:off x="600108" y="2447474"/>
            <a:ext cx="480723" cy="438920"/>
            <a:chOff x="5199126" y="3513582"/>
            <a:chExt cx="350520" cy="320040"/>
          </a:xfrm>
          <a:solidFill>
            <a:schemeClr val="tx2">
              <a:lumMod val="40000"/>
              <a:lumOff val="60000"/>
            </a:schemeClr>
          </a:solidFill>
        </p:grpSpPr>
        <p:sp>
          <p:nvSpPr>
            <p:cNvPr id="90" name="Freeform 58">
              <a:extLst>
                <a:ext uri="{FF2B5EF4-FFF2-40B4-BE49-F238E27FC236}">
                  <a16:creationId xmlns:a16="http://schemas.microsoft.com/office/drawing/2014/main" id="{96B9AB6C-4F0E-4B04-CF0A-ADCEB12ADE2A}"/>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59">
              <a:extLst>
                <a:ext uri="{FF2B5EF4-FFF2-40B4-BE49-F238E27FC236}">
                  <a16:creationId xmlns:a16="http://schemas.microsoft.com/office/drawing/2014/main" id="{F99323EC-C383-7775-39E6-47C5D682E6BF}"/>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2" name="Freeform 60">
              <a:extLst>
                <a:ext uri="{FF2B5EF4-FFF2-40B4-BE49-F238E27FC236}">
                  <a16:creationId xmlns:a16="http://schemas.microsoft.com/office/drawing/2014/main" id="{64B7646D-8B50-086E-E24B-E85C17BD49F8}"/>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3" name="Freeform 61">
              <a:extLst>
                <a:ext uri="{FF2B5EF4-FFF2-40B4-BE49-F238E27FC236}">
                  <a16:creationId xmlns:a16="http://schemas.microsoft.com/office/drawing/2014/main" id="{27AFCAC6-1B71-81EA-73A8-0B2FF36E0159}"/>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62">
              <a:extLst>
                <a:ext uri="{FF2B5EF4-FFF2-40B4-BE49-F238E27FC236}">
                  <a16:creationId xmlns:a16="http://schemas.microsoft.com/office/drawing/2014/main" id="{DAD128E6-C380-3814-2D76-BEFE1388DB40}"/>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5" name="Freeform 63">
              <a:extLst>
                <a:ext uri="{FF2B5EF4-FFF2-40B4-BE49-F238E27FC236}">
                  <a16:creationId xmlns:a16="http://schemas.microsoft.com/office/drawing/2014/main" id="{3EB7D9B3-4E7F-839E-BD07-F6A079E0C798}"/>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6" name="Freeform 64">
              <a:extLst>
                <a:ext uri="{FF2B5EF4-FFF2-40B4-BE49-F238E27FC236}">
                  <a16:creationId xmlns:a16="http://schemas.microsoft.com/office/drawing/2014/main" id="{B83DA937-8254-6E92-A73B-897107D8F5C1}"/>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97" name="Straight Connector 96">
            <a:extLst>
              <a:ext uri="{FF2B5EF4-FFF2-40B4-BE49-F238E27FC236}">
                <a16:creationId xmlns:a16="http://schemas.microsoft.com/office/drawing/2014/main" id="{E66CEB8A-E52A-DCDB-0473-0D59657B44C9}"/>
              </a:ext>
            </a:extLst>
          </p:cNvPr>
          <p:cNvCxnSpPr>
            <a:cxnSpLocks/>
          </p:cNvCxnSpPr>
          <p:nvPr/>
        </p:nvCxnSpPr>
        <p:spPr>
          <a:xfrm>
            <a:off x="5773983" y="1328857"/>
            <a:ext cx="0" cy="4222548"/>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3D84F41-B033-0DB4-CF96-63059913100A}"/>
              </a:ext>
            </a:extLst>
          </p:cNvPr>
          <p:cNvGrpSpPr/>
          <p:nvPr/>
        </p:nvGrpSpPr>
        <p:grpSpPr>
          <a:xfrm>
            <a:off x="3201381" y="4945708"/>
            <a:ext cx="8233748" cy="461665"/>
            <a:chOff x="3281124" y="4113952"/>
            <a:chExt cx="8233748" cy="461665"/>
          </a:xfrm>
        </p:grpSpPr>
        <p:grpSp>
          <p:nvGrpSpPr>
            <p:cNvPr id="99" name="Group 98">
              <a:extLst>
                <a:ext uri="{FF2B5EF4-FFF2-40B4-BE49-F238E27FC236}">
                  <a16:creationId xmlns:a16="http://schemas.microsoft.com/office/drawing/2014/main" id="{541BF898-C20E-321B-7578-C47F332E706C}"/>
                </a:ext>
              </a:extLst>
            </p:cNvPr>
            <p:cNvGrpSpPr/>
            <p:nvPr/>
          </p:nvGrpSpPr>
          <p:grpSpPr>
            <a:xfrm>
              <a:off x="3281124" y="4113952"/>
              <a:ext cx="8233748" cy="461665"/>
              <a:chOff x="2333671" y="4645136"/>
              <a:chExt cx="8233748" cy="461665"/>
            </a:xfrm>
          </p:grpSpPr>
          <p:sp>
            <p:nvSpPr>
              <p:cNvPr id="101" name="TextBox 100">
                <a:extLst>
                  <a:ext uri="{FF2B5EF4-FFF2-40B4-BE49-F238E27FC236}">
                    <a16:creationId xmlns:a16="http://schemas.microsoft.com/office/drawing/2014/main" id="{C92B3680-41F4-70C5-7F5E-B647A946AC36}"/>
                  </a:ext>
                </a:extLst>
              </p:cNvPr>
              <p:cNvSpPr txBox="1"/>
              <p:nvPr/>
            </p:nvSpPr>
            <p:spPr>
              <a:xfrm>
                <a:off x="7642600" y="4698793"/>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Peak Concurrency</a:t>
                </a:r>
              </a:p>
            </p:txBody>
          </p:sp>
          <p:sp>
            <p:nvSpPr>
              <p:cNvPr id="102" name="TextBox 101">
                <a:extLst>
                  <a:ext uri="{FF2B5EF4-FFF2-40B4-BE49-F238E27FC236}">
                    <a16:creationId xmlns:a16="http://schemas.microsoft.com/office/drawing/2014/main" id="{D92089DA-0796-4A34-3CDE-ABF1C03368E8}"/>
                  </a:ext>
                </a:extLst>
              </p:cNvPr>
              <p:cNvSpPr txBox="1"/>
              <p:nvPr/>
            </p:nvSpPr>
            <p:spPr>
              <a:xfrm>
                <a:off x="2333671" y="4645136"/>
                <a:ext cx="530946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--concurrency.csv[1:5]}}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00" name="Freeform 119">
              <a:extLst>
                <a:ext uri="{FF2B5EF4-FFF2-40B4-BE49-F238E27FC236}">
                  <a16:creationId xmlns:a16="http://schemas.microsoft.com/office/drawing/2014/main" id="{3D826C52-0D80-BAD3-FD73-6847EF7B9C28}"/>
                </a:ext>
              </a:extLst>
            </p:cNvPr>
            <p:cNvSpPr>
              <a:spLocks noChangeAspect="1"/>
            </p:cNvSpPr>
            <p:nvPr/>
          </p:nvSpPr>
          <p:spPr>
            <a:xfrm>
              <a:off x="6268624" y="4213777"/>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3" name="Group 102">
            <a:extLst>
              <a:ext uri="{FF2B5EF4-FFF2-40B4-BE49-F238E27FC236}">
                <a16:creationId xmlns:a16="http://schemas.microsoft.com/office/drawing/2014/main" id="{AD318200-CA96-7908-8985-CEFFDE8C7ABC}"/>
              </a:ext>
            </a:extLst>
          </p:cNvPr>
          <p:cNvGrpSpPr/>
          <p:nvPr/>
        </p:nvGrpSpPr>
        <p:grpSpPr>
          <a:xfrm>
            <a:off x="2574243" y="1422591"/>
            <a:ext cx="7732315" cy="830997"/>
            <a:chOff x="2716868" y="1844365"/>
            <a:chExt cx="7732315" cy="830997"/>
          </a:xfrm>
        </p:grpSpPr>
        <p:grpSp>
          <p:nvGrpSpPr>
            <p:cNvPr id="104" name="Group 103">
              <a:extLst>
                <a:ext uri="{FF2B5EF4-FFF2-40B4-BE49-F238E27FC236}">
                  <a16:creationId xmlns:a16="http://schemas.microsoft.com/office/drawing/2014/main" id="{55DA4A52-C1C2-9E00-2E94-E622A9ABA1E7}"/>
                </a:ext>
              </a:extLst>
            </p:cNvPr>
            <p:cNvGrpSpPr/>
            <p:nvPr/>
          </p:nvGrpSpPr>
          <p:grpSpPr>
            <a:xfrm>
              <a:off x="2716868" y="1844365"/>
              <a:ext cx="7732315" cy="830997"/>
              <a:chOff x="1769415" y="1436741"/>
              <a:chExt cx="7732315" cy="830997"/>
            </a:xfrm>
          </p:grpSpPr>
          <p:sp>
            <p:nvSpPr>
              <p:cNvPr id="115" name="TextBox 114">
                <a:extLst>
                  <a:ext uri="{FF2B5EF4-FFF2-40B4-BE49-F238E27FC236}">
                    <a16:creationId xmlns:a16="http://schemas.microsoft.com/office/drawing/2014/main" id="{8974CA9B-6DDB-9449-DEAF-BFC033BFC8F3}"/>
                  </a:ext>
                </a:extLst>
              </p:cNvPr>
              <p:cNvSpPr txBox="1"/>
              <p:nvPr/>
            </p:nvSpPr>
            <p:spPr>
              <a:xfrm>
                <a:off x="7676550" y="1495912"/>
                <a:ext cx="182518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Statements</a:t>
                </a:r>
              </a:p>
            </p:txBody>
          </p:sp>
          <p:sp>
            <p:nvSpPr>
              <p:cNvPr id="116" name="TextBox 115">
                <a:extLst>
                  <a:ext uri="{FF2B5EF4-FFF2-40B4-BE49-F238E27FC236}">
                    <a16:creationId xmlns:a16="http://schemas.microsoft.com/office/drawing/2014/main" id="{9C8E02F5-2A7A-D501-B3C1-1E37B0F543E0}"/>
                  </a:ext>
                </a:extLst>
              </p:cNvPr>
              <p:cNvSpPr txBox="1"/>
              <p:nvPr/>
            </p:nvSpPr>
            <p:spPr>
              <a:xfrm>
                <a:off x="1769415" y="1436741"/>
                <a:ext cx="5873723" cy="830997"/>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a:p>
                <a:pPr algn="r">
                  <a:defRPr/>
                </a:pPr>
                <a:r>
                  <a:rPr lang="en-US" sz="2400" b="1" dirty="0">
                    <a:solidFill>
                      <a:srgbClr val="384951"/>
                    </a:solidFill>
                  </a:rPr>
                  <a:t>{{</a:t>
                </a:r>
                <a:r>
                  <a:rPr lang="en-US" sz="2400" b="1" dirty="0" err="1">
                    <a:solidFill>
                      <a:srgbClr val="384951"/>
                    </a:solidFill>
                  </a:rPr>
                  <a:t>val:vhc</a:t>
                </a:r>
                <a:r>
                  <a:rPr lang="en-US" sz="2400" b="1" dirty="0">
                    <a:solidFill>
                      <a:srgbClr val="384951"/>
                    </a:solidFill>
                  </a:rPr>
                  <a:t>--query_counts.csv[1:25]}}</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05" name="Group 104">
              <a:extLst>
                <a:ext uri="{FF2B5EF4-FFF2-40B4-BE49-F238E27FC236}">
                  <a16:creationId xmlns:a16="http://schemas.microsoft.com/office/drawing/2014/main" id="{E761A144-5B06-1829-60AF-3D7D0AB64F1B}"/>
                </a:ext>
              </a:extLst>
            </p:cNvPr>
            <p:cNvGrpSpPr/>
            <p:nvPr/>
          </p:nvGrpSpPr>
          <p:grpSpPr>
            <a:xfrm>
              <a:off x="6301268" y="1906049"/>
              <a:ext cx="1185532" cy="324000"/>
              <a:chOff x="6301268" y="1906049"/>
              <a:chExt cx="1185532" cy="324000"/>
            </a:xfrm>
          </p:grpSpPr>
          <p:grpSp>
            <p:nvGrpSpPr>
              <p:cNvPr id="106" name="Group 105">
                <a:extLst>
                  <a:ext uri="{FF2B5EF4-FFF2-40B4-BE49-F238E27FC236}">
                    <a16:creationId xmlns:a16="http://schemas.microsoft.com/office/drawing/2014/main" id="{EB773E02-0F97-0967-7C82-E4B97A032F6F}"/>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13" name="Freeform 128">
                  <a:extLst>
                    <a:ext uri="{FF2B5EF4-FFF2-40B4-BE49-F238E27FC236}">
                      <a16:creationId xmlns:a16="http://schemas.microsoft.com/office/drawing/2014/main" id="{8E7BACAA-5A11-430E-EBD7-1F26DDF94869}"/>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4" name="Freeform 129">
                  <a:extLst>
                    <a:ext uri="{FF2B5EF4-FFF2-40B4-BE49-F238E27FC236}">
                      <a16:creationId xmlns:a16="http://schemas.microsoft.com/office/drawing/2014/main" id="{E615F5AA-5BB2-18F4-29D6-3A08B2E9904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7" name="Group 106">
                <a:extLst>
                  <a:ext uri="{FF2B5EF4-FFF2-40B4-BE49-F238E27FC236}">
                    <a16:creationId xmlns:a16="http://schemas.microsoft.com/office/drawing/2014/main" id="{C5D8414B-5C1A-9B2F-84F2-072C49B78275}"/>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11" name="Freeform 126">
                  <a:extLst>
                    <a:ext uri="{FF2B5EF4-FFF2-40B4-BE49-F238E27FC236}">
                      <a16:creationId xmlns:a16="http://schemas.microsoft.com/office/drawing/2014/main" id="{9888E8DE-0C12-DED0-1867-3E5215C30123}"/>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27">
                  <a:extLst>
                    <a:ext uri="{FF2B5EF4-FFF2-40B4-BE49-F238E27FC236}">
                      <a16:creationId xmlns:a16="http://schemas.microsoft.com/office/drawing/2014/main" id="{5A6E6C85-5DFC-7D59-4EEB-CD5CCE5F506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8" name="Group 107">
                <a:extLst>
                  <a:ext uri="{FF2B5EF4-FFF2-40B4-BE49-F238E27FC236}">
                    <a16:creationId xmlns:a16="http://schemas.microsoft.com/office/drawing/2014/main" id="{1DFDE27C-17E8-87D5-71CB-779F9886C2D6}"/>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09" name="Freeform 124">
                  <a:extLst>
                    <a:ext uri="{FF2B5EF4-FFF2-40B4-BE49-F238E27FC236}">
                      <a16:creationId xmlns:a16="http://schemas.microsoft.com/office/drawing/2014/main" id="{4B8B4F77-1EED-3015-EEA9-E3FAED701DC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0" name="Freeform 125">
                  <a:extLst>
                    <a:ext uri="{FF2B5EF4-FFF2-40B4-BE49-F238E27FC236}">
                      <a16:creationId xmlns:a16="http://schemas.microsoft.com/office/drawing/2014/main" id="{61999883-E059-D43B-AB10-0C3481966AA2}"/>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17" name="Group 116">
            <a:extLst>
              <a:ext uri="{FF2B5EF4-FFF2-40B4-BE49-F238E27FC236}">
                <a16:creationId xmlns:a16="http://schemas.microsoft.com/office/drawing/2014/main" id="{ACF3ADF6-AD77-5C1E-BAB9-DCD67AC2944F}"/>
              </a:ext>
            </a:extLst>
          </p:cNvPr>
          <p:cNvGrpSpPr/>
          <p:nvPr/>
        </p:nvGrpSpPr>
        <p:grpSpPr>
          <a:xfrm>
            <a:off x="2574243" y="2461462"/>
            <a:ext cx="9098424" cy="830997"/>
            <a:chOff x="2675189" y="2600894"/>
            <a:chExt cx="9098424" cy="830997"/>
          </a:xfrm>
        </p:grpSpPr>
        <p:grpSp>
          <p:nvGrpSpPr>
            <p:cNvPr id="118" name="Group 117">
              <a:extLst>
                <a:ext uri="{FF2B5EF4-FFF2-40B4-BE49-F238E27FC236}">
                  <a16:creationId xmlns:a16="http://schemas.microsoft.com/office/drawing/2014/main" id="{42CC1533-F3EE-BAC6-1313-A1704E913361}"/>
                </a:ext>
              </a:extLst>
            </p:cNvPr>
            <p:cNvGrpSpPr/>
            <p:nvPr/>
          </p:nvGrpSpPr>
          <p:grpSpPr>
            <a:xfrm>
              <a:off x="2675189" y="2600894"/>
              <a:ext cx="9098424" cy="830997"/>
              <a:chOff x="1727736" y="2548270"/>
              <a:chExt cx="9098424" cy="830997"/>
            </a:xfrm>
          </p:grpSpPr>
          <p:sp>
            <p:nvSpPr>
              <p:cNvPr id="126" name="TextBox 125">
                <a:extLst>
                  <a:ext uri="{FF2B5EF4-FFF2-40B4-BE49-F238E27FC236}">
                    <a16:creationId xmlns:a16="http://schemas.microsoft.com/office/drawing/2014/main" id="{191DD74B-9308-766C-1709-135B4F3E60B2}"/>
                  </a:ext>
                </a:extLst>
              </p:cNvPr>
              <p:cNvSpPr txBox="1"/>
              <p:nvPr/>
            </p:nvSpPr>
            <p:spPr>
              <a:xfrm>
                <a:off x="7628747" y="2624289"/>
                <a:ext cx="3197413"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month</a:t>
                </a:r>
              </a:p>
            </p:txBody>
          </p:sp>
          <p:sp>
            <p:nvSpPr>
              <p:cNvPr id="127" name="TextBox 126">
                <a:extLst>
                  <a:ext uri="{FF2B5EF4-FFF2-40B4-BE49-F238E27FC236}">
                    <a16:creationId xmlns:a16="http://schemas.microsoft.com/office/drawing/2014/main" id="{3BC27EB4-5C8A-D742-9E36-C3096BBD9085}"/>
                  </a:ext>
                </a:extLst>
              </p:cNvPr>
              <p:cNvSpPr txBox="1"/>
              <p:nvPr/>
            </p:nvSpPr>
            <p:spPr>
              <a:xfrm>
                <a:off x="1727736" y="2548270"/>
                <a:ext cx="5915402" cy="830997"/>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--query_counts.csv[1:8]}}M</a:t>
                </a:r>
              </a:p>
              <a:p>
                <a:pPr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val:vhc</a:t>
                </a:r>
                <a:r>
                  <a:rPr lang="en-US" sz="2400" b="1" dirty="0">
                    <a:solidFill>
                      <a:srgbClr val="384951"/>
                    </a:solidFill>
                  </a:rPr>
                  <a:t>--query_counts.csv[1:22]}}M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7B3529-3803-68B3-4996-EE12ADB89BDF}"/>
                </a:ext>
              </a:extLst>
            </p:cNvPr>
            <p:cNvGrpSpPr/>
            <p:nvPr/>
          </p:nvGrpSpPr>
          <p:grpSpPr>
            <a:xfrm>
              <a:off x="6301268" y="2655983"/>
              <a:ext cx="754766" cy="324000"/>
              <a:chOff x="6732034" y="2655983"/>
              <a:chExt cx="754766" cy="324000"/>
            </a:xfrm>
          </p:grpSpPr>
          <p:grpSp>
            <p:nvGrpSpPr>
              <p:cNvPr id="120" name="Group 119">
                <a:extLst>
                  <a:ext uri="{FF2B5EF4-FFF2-40B4-BE49-F238E27FC236}">
                    <a16:creationId xmlns:a16="http://schemas.microsoft.com/office/drawing/2014/main" id="{FAAE318E-2010-5996-03EC-195939932197}"/>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24" name="Freeform 135">
                  <a:extLst>
                    <a:ext uri="{FF2B5EF4-FFF2-40B4-BE49-F238E27FC236}">
                      <a16:creationId xmlns:a16="http://schemas.microsoft.com/office/drawing/2014/main" id="{0A89E5ED-97ED-554C-ECFA-008CCD0008B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5" name="Freeform 136">
                  <a:extLst>
                    <a:ext uri="{FF2B5EF4-FFF2-40B4-BE49-F238E27FC236}">
                      <a16:creationId xmlns:a16="http://schemas.microsoft.com/office/drawing/2014/main" id="{77809C29-B964-9C8E-4628-E25F3C33BE5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4242DC1D-9E2A-28DF-98F7-8DC332F1097C}"/>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22" name="Freeform 133">
                  <a:extLst>
                    <a:ext uri="{FF2B5EF4-FFF2-40B4-BE49-F238E27FC236}">
                      <a16:creationId xmlns:a16="http://schemas.microsoft.com/office/drawing/2014/main" id="{7A4AEF4C-9326-8326-A021-0F5162A265D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3" name="Freeform 134">
                  <a:extLst>
                    <a:ext uri="{FF2B5EF4-FFF2-40B4-BE49-F238E27FC236}">
                      <a16:creationId xmlns:a16="http://schemas.microsoft.com/office/drawing/2014/main" id="{94502398-27D9-BDC9-F11D-16655FE3D78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128" name="Group 127">
            <a:extLst>
              <a:ext uri="{FF2B5EF4-FFF2-40B4-BE49-F238E27FC236}">
                <a16:creationId xmlns:a16="http://schemas.microsoft.com/office/drawing/2014/main" id="{371F606F-95B2-895F-CB34-06EC3C80EE36}"/>
              </a:ext>
            </a:extLst>
          </p:cNvPr>
          <p:cNvGrpSpPr/>
          <p:nvPr/>
        </p:nvGrpSpPr>
        <p:grpSpPr>
          <a:xfrm>
            <a:off x="2587760" y="3454459"/>
            <a:ext cx="9175870" cy="830997"/>
            <a:chOff x="2697632" y="3357423"/>
            <a:chExt cx="9175870" cy="830997"/>
          </a:xfrm>
        </p:grpSpPr>
        <p:grpSp>
          <p:nvGrpSpPr>
            <p:cNvPr id="129" name="Group 128">
              <a:extLst>
                <a:ext uri="{FF2B5EF4-FFF2-40B4-BE49-F238E27FC236}">
                  <a16:creationId xmlns:a16="http://schemas.microsoft.com/office/drawing/2014/main" id="{72C94E2C-02CC-87D3-162A-970FB82DCF12}"/>
                </a:ext>
              </a:extLst>
            </p:cNvPr>
            <p:cNvGrpSpPr/>
            <p:nvPr/>
          </p:nvGrpSpPr>
          <p:grpSpPr>
            <a:xfrm>
              <a:off x="2697632" y="3357423"/>
              <a:ext cx="9175870" cy="830997"/>
              <a:chOff x="1750179" y="3484031"/>
              <a:chExt cx="9175870" cy="830997"/>
            </a:xfrm>
          </p:grpSpPr>
          <p:sp>
            <p:nvSpPr>
              <p:cNvPr id="133" name="TextBox 132">
                <a:extLst>
                  <a:ext uri="{FF2B5EF4-FFF2-40B4-BE49-F238E27FC236}">
                    <a16:creationId xmlns:a16="http://schemas.microsoft.com/office/drawing/2014/main" id="{BABB8BEC-BCD5-9948-8023-A8DEA2AD1805}"/>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Statements per day</a:t>
                </a:r>
              </a:p>
            </p:txBody>
          </p:sp>
          <p:sp>
            <p:nvSpPr>
              <p:cNvPr id="134" name="TextBox 133">
                <a:extLst>
                  <a:ext uri="{FF2B5EF4-FFF2-40B4-BE49-F238E27FC236}">
                    <a16:creationId xmlns:a16="http://schemas.microsoft.com/office/drawing/2014/main" id="{76BDF7DE-2C59-96EB-5CC2-06CCA6D7C2FE}"/>
                  </a:ext>
                </a:extLst>
              </p:cNvPr>
              <p:cNvSpPr txBox="1"/>
              <p:nvPr/>
            </p:nvSpPr>
            <p:spPr>
              <a:xfrm>
                <a:off x="1750179" y="3484031"/>
                <a:ext cx="5892959" cy="830997"/>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a:p>
                <a:pPr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:vhc</a:t>
                </a:r>
                <a:r>
                  <a:rPr lang="en-US" sz="2400" b="1" dirty="0">
                    <a:solidFill>
                      <a:srgbClr val="384951"/>
                    </a:solidFill>
                  </a:rPr>
                  <a:t>--query_counts.csv[1:20]}}</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0" name="Group 129">
              <a:extLst>
                <a:ext uri="{FF2B5EF4-FFF2-40B4-BE49-F238E27FC236}">
                  <a16:creationId xmlns:a16="http://schemas.microsoft.com/office/drawing/2014/main" id="{C0E405B1-1C16-0C3C-578D-74D2D957355B}"/>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1" name="Freeform 138">
                <a:extLst>
                  <a:ext uri="{FF2B5EF4-FFF2-40B4-BE49-F238E27FC236}">
                    <a16:creationId xmlns:a16="http://schemas.microsoft.com/office/drawing/2014/main" id="{67DB081A-1872-13F9-A844-FFC113182FCA}"/>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2" name="Freeform 139">
                <a:extLst>
                  <a:ext uri="{FF2B5EF4-FFF2-40B4-BE49-F238E27FC236}">
                    <a16:creationId xmlns:a16="http://schemas.microsoft.com/office/drawing/2014/main" id="{438F8FD9-024F-B31A-00AD-764064BB6D7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35" name="Group 134">
            <a:extLst>
              <a:ext uri="{FF2B5EF4-FFF2-40B4-BE49-F238E27FC236}">
                <a16:creationId xmlns:a16="http://schemas.microsoft.com/office/drawing/2014/main" id="{819868E4-A0BB-A658-807F-0664B5043C81}"/>
              </a:ext>
            </a:extLst>
          </p:cNvPr>
          <p:cNvGrpSpPr/>
          <p:nvPr/>
        </p:nvGrpSpPr>
        <p:grpSpPr>
          <a:xfrm>
            <a:off x="2240201" y="4426824"/>
            <a:ext cx="9870987" cy="461665"/>
            <a:chOff x="2251996" y="4870479"/>
            <a:chExt cx="9870987" cy="461665"/>
          </a:xfrm>
        </p:grpSpPr>
        <p:grpSp>
          <p:nvGrpSpPr>
            <p:cNvPr id="136" name="Group 135">
              <a:extLst>
                <a:ext uri="{FF2B5EF4-FFF2-40B4-BE49-F238E27FC236}">
                  <a16:creationId xmlns:a16="http://schemas.microsoft.com/office/drawing/2014/main" id="{AF5DCF99-C0B9-DE11-3A63-2F1D779E2A4C}"/>
                </a:ext>
              </a:extLst>
            </p:cNvPr>
            <p:cNvGrpSpPr/>
            <p:nvPr/>
          </p:nvGrpSpPr>
          <p:grpSpPr>
            <a:xfrm>
              <a:off x="2251996" y="4870479"/>
              <a:ext cx="9870987" cy="461665"/>
              <a:chOff x="1304543" y="5553525"/>
              <a:chExt cx="9870987" cy="461665"/>
            </a:xfrm>
          </p:grpSpPr>
          <p:sp>
            <p:nvSpPr>
              <p:cNvPr id="144" name="TextBox 143">
                <a:extLst>
                  <a:ext uri="{FF2B5EF4-FFF2-40B4-BE49-F238E27FC236}">
                    <a16:creationId xmlns:a16="http://schemas.microsoft.com/office/drawing/2014/main" id="{3DDE46B0-E278-40E3-CD0E-3D451CA858DF}"/>
                  </a:ext>
                </a:extLst>
              </p:cNvPr>
              <p:cNvSpPr txBox="1"/>
              <p:nvPr/>
            </p:nvSpPr>
            <p:spPr>
              <a:xfrm>
                <a:off x="7594265" y="5629755"/>
                <a:ext cx="358126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45" name="TextBox 144">
                <a:extLst>
                  <a:ext uri="{FF2B5EF4-FFF2-40B4-BE49-F238E27FC236}">
                    <a16:creationId xmlns:a16="http://schemas.microsoft.com/office/drawing/2014/main" id="{EF622154-D9B9-0DE2-1BD0-F6D4D116F8D6}"/>
                  </a:ext>
                </a:extLst>
              </p:cNvPr>
              <p:cNvSpPr txBox="1"/>
              <p:nvPr/>
            </p:nvSpPr>
            <p:spPr>
              <a:xfrm>
                <a:off x="1304543" y="5553525"/>
                <a:ext cx="633859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vhc</a:t>
                </a:r>
                <a:r>
                  <a:rPr lang="en-US" sz="2400" b="1" dirty="0">
                    <a:solidFill>
                      <a:srgbClr val="384951"/>
                    </a:solidFill>
                  </a:rPr>
                  <a:t>--query_counts.csv[1:15]}} </a:t>
                </a:r>
                <a:r>
                  <a:rPr lang="en-US" sz="2400" b="1" dirty="0">
                    <a:solidFill>
                      <a:srgbClr val="384951"/>
                    </a:solidFill>
                    <a:latin typeface="Arial" panose="020B0604020202020204"/>
                  </a:rPr>
                  <a:t>S</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ec</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6F18A01E-BAD6-5280-186F-736D750ACA6C}"/>
                </a:ext>
              </a:extLst>
            </p:cNvPr>
            <p:cNvGrpSpPr/>
            <p:nvPr/>
          </p:nvGrpSpPr>
          <p:grpSpPr>
            <a:xfrm>
              <a:off x="6202208" y="4966878"/>
              <a:ext cx="403860" cy="262800"/>
              <a:chOff x="10587990" y="3291908"/>
              <a:chExt cx="403860" cy="259080"/>
            </a:xfrm>
            <a:solidFill>
              <a:schemeClr val="accent2">
                <a:lumMod val="40000"/>
                <a:lumOff val="60000"/>
              </a:schemeClr>
            </a:solidFill>
          </p:grpSpPr>
          <p:sp>
            <p:nvSpPr>
              <p:cNvPr id="138" name="Freeform 141">
                <a:extLst>
                  <a:ext uri="{FF2B5EF4-FFF2-40B4-BE49-F238E27FC236}">
                    <a16:creationId xmlns:a16="http://schemas.microsoft.com/office/drawing/2014/main" id="{E2CFA27A-7C8C-24BA-9AFF-7A78A5B84DE3}"/>
                  </a:ext>
                </a:extLst>
              </p:cNvPr>
              <p:cNvSpPr/>
              <p:nvPr/>
            </p:nvSpPr>
            <p:spPr>
              <a:xfrm>
                <a:off x="10587990" y="3291908"/>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142">
                <a:extLst>
                  <a:ext uri="{FF2B5EF4-FFF2-40B4-BE49-F238E27FC236}">
                    <a16:creationId xmlns:a16="http://schemas.microsoft.com/office/drawing/2014/main" id="{08EB1B86-8898-302B-0953-8BB9A8889C21}"/>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43">
                <a:extLst>
                  <a:ext uri="{FF2B5EF4-FFF2-40B4-BE49-F238E27FC236}">
                    <a16:creationId xmlns:a16="http://schemas.microsoft.com/office/drawing/2014/main" id="{8B7B2CCE-4408-A13E-DFD7-7FF9905884E7}"/>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144">
                <a:extLst>
                  <a:ext uri="{FF2B5EF4-FFF2-40B4-BE49-F238E27FC236}">
                    <a16:creationId xmlns:a16="http://schemas.microsoft.com/office/drawing/2014/main" id="{763B58E2-7DAF-1BD6-15D4-0DE959683C53}"/>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145">
                <a:extLst>
                  <a:ext uri="{FF2B5EF4-FFF2-40B4-BE49-F238E27FC236}">
                    <a16:creationId xmlns:a16="http://schemas.microsoft.com/office/drawing/2014/main" id="{6BF26E5A-FEE2-1BC0-1415-319085EE52FA}"/>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6">
                <a:extLst>
                  <a:ext uri="{FF2B5EF4-FFF2-40B4-BE49-F238E27FC236}">
                    <a16:creationId xmlns:a16="http://schemas.microsoft.com/office/drawing/2014/main" id="{AFCD88E6-E60B-C786-AA9F-D61DBC8F9910}"/>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
        <p:nvSpPr>
          <p:cNvPr id="4" name="TextBox 3">
            <a:extLst>
              <a:ext uri="{FF2B5EF4-FFF2-40B4-BE49-F238E27FC236}">
                <a16:creationId xmlns:a16="http://schemas.microsoft.com/office/drawing/2014/main" id="{9869225C-A08A-A099-5C3D-97A803299E81}"/>
              </a:ext>
            </a:extLst>
          </p:cNvPr>
          <p:cNvSpPr txBox="1"/>
          <p:nvPr/>
        </p:nvSpPr>
        <p:spPr>
          <a:xfrm>
            <a:off x="8481378" y="1854052"/>
            <a:ext cx="150457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a:t>
            </a:r>
            <a:r>
              <a:rPr lang="en-US" sz="1600" dirty="0">
                <a:solidFill>
                  <a:srgbClr val="6B767D"/>
                </a:solidFill>
                <a:latin typeface="Arial" panose="020B0604020202020204"/>
              </a:rPr>
              <a:t>Queries</a:t>
            </a:r>
            <a:endPar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FAD2BE8-2539-9F29-9ADE-701FB28B4209}"/>
              </a:ext>
            </a:extLst>
          </p:cNvPr>
          <p:cNvSpPr txBox="1"/>
          <p:nvPr/>
        </p:nvSpPr>
        <p:spPr>
          <a:xfrm>
            <a:off x="8369858" y="2873592"/>
            <a:ext cx="60952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month</a:t>
            </a:r>
          </a:p>
        </p:txBody>
      </p:sp>
      <p:sp>
        <p:nvSpPr>
          <p:cNvPr id="9" name="TextBox 8">
            <a:extLst>
              <a:ext uri="{FF2B5EF4-FFF2-40B4-BE49-F238E27FC236}">
                <a16:creationId xmlns:a16="http://schemas.microsoft.com/office/drawing/2014/main" id="{A62A45B8-BFB1-76E8-8071-F3504B318054}"/>
              </a:ext>
            </a:extLst>
          </p:cNvPr>
          <p:cNvSpPr txBox="1"/>
          <p:nvPr/>
        </p:nvSpPr>
        <p:spPr>
          <a:xfrm>
            <a:off x="8489645" y="3872398"/>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a:t>
            </a:r>
            <a:r>
              <a:rPr lang="en-US" sz="1600" dirty="0">
                <a:solidFill>
                  <a:srgbClr val="6B767D"/>
                </a:solidFill>
                <a:latin typeface="Arial" panose="020B0604020202020204"/>
              </a:rPr>
              <a:t>Queries</a:t>
            </a: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 per day</a:t>
            </a:r>
          </a:p>
        </p:txBody>
      </p:sp>
    </p:spTree>
    <p:extLst>
      <p:ext uri="{BB962C8B-B14F-4D97-AF65-F5344CB8AC3E}">
        <p14:creationId xmlns:p14="http://schemas.microsoft.com/office/powerpoint/2010/main" val="828907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6B9E-C377-1A34-5E69-2F394FF45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ADC58-537F-E3D8-2079-678D65BD8BB6}"/>
              </a:ext>
            </a:extLst>
          </p:cNvPr>
          <p:cNvSpPr txBox="1">
            <a:spLocks/>
          </p:cNvSpPr>
          <p:nvPr/>
        </p:nvSpPr>
        <p:spPr>
          <a:xfrm>
            <a:off x="503956" y="396987"/>
            <a:ext cx="10515600" cy="715294"/>
          </a:xfrm>
          <a:prstGeom prst="rect">
            <a:avLst/>
          </a:prstGeom>
        </p:spPr>
        <p:txBody>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dirty="0"/>
              <a:t>Database Summary</a:t>
            </a:r>
          </a:p>
        </p:txBody>
      </p:sp>
      <p:grpSp>
        <p:nvGrpSpPr>
          <p:cNvPr id="3" name="Group 2">
            <a:extLst>
              <a:ext uri="{FF2B5EF4-FFF2-40B4-BE49-F238E27FC236}">
                <a16:creationId xmlns:a16="http://schemas.microsoft.com/office/drawing/2014/main" id="{A4BB86FA-90EF-1942-A616-545752B17BC3}"/>
              </a:ext>
            </a:extLst>
          </p:cNvPr>
          <p:cNvGrpSpPr/>
          <p:nvPr/>
        </p:nvGrpSpPr>
        <p:grpSpPr>
          <a:xfrm>
            <a:off x="651964" y="1273396"/>
            <a:ext cx="1137408" cy="276999"/>
            <a:chOff x="572497" y="1598401"/>
            <a:chExt cx="1137408" cy="276999"/>
          </a:xfrm>
        </p:grpSpPr>
        <p:sp>
          <p:nvSpPr>
            <p:cNvPr id="4" name="TextBox 3">
              <a:extLst>
                <a:ext uri="{FF2B5EF4-FFF2-40B4-BE49-F238E27FC236}">
                  <a16:creationId xmlns:a16="http://schemas.microsoft.com/office/drawing/2014/main" id="{2EA629B5-879D-A1AB-761E-E33E7910418D}"/>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5" name="Group 4">
              <a:extLst>
                <a:ext uri="{FF2B5EF4-FFF2-40B4-BE49-F238E27FC236}">
                  <a16:creationId xmlns:a16="http://schemas.microsoft.com/office/drawing/2014/main" id="{2C1C5430-06F8-262E-3305-F8A4071F5F85}"/>
                </a:ext>
              </a:extLst>
            </p:cNvPr>
            <p:cNvGrpSpPr/>
            <p:nvPr/>
          </p:nvGrpSpPr>
          <p:grpSpPr>
            <a:xfrm>
              <a:off x="572497" y="1598401"/>
              <a:ext cx="238401" cy="276999"/>
              <a:chOff x="7828026" y="2599182"/>
              <a:chExt cx="320040" cy="371856"/>
            </a:xfrm>
            <a:solidFill>
              <a:schemeClr val="accent3"/>
            </a:solidFill>
          </p:grpSpPr>
          <p:sp>
            <p:nvSpPr>
              <p:cNvPr id="6" name="Freeform 14">
                <a:extLst>
                  <a:ext uri="{FF2B5EF4-FFF2-40B4-BE49-F238E27FC236}">
                    <a16:creationId xmlns:a16="http://schemas.microsoft.com/office/drawing/2014/main" id="{561C3B26-D7DF-2C0D-9342-519490B2275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7" name="Freeform 15">
                <a:extLst>
                  <a:ext uri="{FF2B5EF4-FFF2-40B4-BE49-F238E27FC236}">
                    <a16:creationId xmlns:a16="http://schemas.microsoft.com/office/drawing/2014/main" id="{982FF314-56E7-7CD1-1274-B6B6AEAA2F43}"/>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Freeform 16">
                <a:extLst>
                  <a:ext uri="{FF2B5EF4-FFF2-40B4-BE49-F238E27FC236}">
                    <a16:creationId xmlns:a16="http://schemas.microsoft.com/office/drawing/2014/main" id="{F2705D22-A8B0-7DE9-1F5C-A84EAB4B5209}"/>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9" name="Group 8">
            <a:extLst>
              <a:ext uri="{FF2B5EF4-FFF2-40B4-BE49-F238E27FC236}">
                <a16:creationId xmlns:a16="http://schemas.microsoft.com/office/drawing/2014/main" id="{74E3185C-0D78-7624-DE69-91977C84B668}"/>
              </a:ext>
            </a:extLst>
          </p:cNvPr>
          <p:cNvGrpSpPr/>
          <p:nvPr/>
        </p:nvGrpSpPr>
        <p:grpSpPr>
          <a:xfrm>
            <a:off x="651964" y="2163258"/>
            <a:ext cx="1378179" cy="276999"/>
            <a:chOff x="572497" y="2666584"/>
            <a:chExt cx="1378179" cy="276999"/>
          </a:xfrm>
        </p:grpSpPr>
        <p:sp>
          <p:nvSpPr>
            <p:cNvPr id="10" name="TextBox 9">
              <a:extLst>
                <a:ext uri="{FF2B5EF4-FFF2-40B4-BE49-F238E27FC236}">
                  <a16:creationId xmlns:a16="http://schemas.microsoft.com/office/drawing/2014/main" id="{A2C9A63E-D684-2DE7-1A2C-C6FA63A23E56}"/>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1" name="Group 10">
              <a:extLst>
                <a:ext uri="{FF2B5EF4-FFF2-40B4-BE49-F238E27FC236}">
                  <a16:creationId xmlns:a16="http://schemas.microsoft.com/office/drawing/2014/main" id="{08552268-D654-3B78-1FE7-DCE84FA60B1C}"/>
                </a:ext>
              </a:extLst>
            </p:cNvPr>
            <p:cNvGrpSpPr/>
            <p:nvPr/>
          </p:nvGrpSpPr>
          <p:grpSpPr>
            <a:xfrm>
              <a:off x="572497" y="2685883"/>
              <a:ext cx="261106" cy="238401"/>
              <a:chOff x="6604254" y="3513582"/>
              <a:chExt cx="350520" cy="320040"/>
            </a:xfrm>
            <a:solidFill>
              <a:schemeClr val="accent3"/>
            </a:solidFill>
          </p:grpSpPr>
          <p:sp>
            <p:nvSpPr>
              <p:cNvPr id="12" name="Freeform 18">
                <a:extLst>
                  <a:ext uri="{FF2B5EF4-FFF2-40B4-BE49-F238E27FC236}">
                    <a16:creationId xmlns:a16="http://schemas.microsoft.com/office/drawing/2014/main" id="{2F864C10-BF59-D8E5-A646-8B563369B3DB}"/>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 name="Freeform 19">
                <a:extLst>
                  <a:ext uri="{FF2B5EF4-FFF2-40B4-BE49-F238E27FC236}">
                    <a16:creationId xmlns:a16="http://schemas.microsoft.com/office/drawing/2014/main" id="{75764CF7-0EB3-16F7-0A83-B34FB2448A4E}"/>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 name="Freeform 20">
                <a:extLst>
                  <a:ext uri="{FF2B5EF4-FFF2-40B4-BE49-F238E27FC236}">
                    <a16:creationId xmlns:a16="http://schemas.microsoft.com/office/drawing/2014/main" id="{5008D094-1EFD-27F8-86DB-C330FEFFA244}"/>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5" name="Freeform 21">
                <a:extLst>
                  <a:ext uri="{FF2B5EF4-FFF2-40B4-BE49-F238E27FC236}">
                    <a16:creationId xmlns:a16="http://schemas.microsoft.com/office/drawing/2014/main" id="{F0EF7EE2-91BF-C19F-A4D2-54AA0D47D20B}"/>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22">
                <a:extLst>
                  <a:ext uri="{FF2B5EF4-FFF2-40B4-BE49-F238E27FC236}">
                    <a16:creationId xmlns:a16="http://schemas.microsoft.com/office/drawing/2014/main" id="{2963B1C7-52E2-E82B-826C-FF52A63243E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23">
                <a:extLst>
                  <a:ext uri="{FF2B5EF4-FFF2-40B4-BE49-F238E27FC236}">
                    <a16:creationId xmlns:a16="http://schemas.microsoft.com/office/drawing/2014/main" id="{ABBAAC88-2F67-841B-A9A3-BA77C63BD0B8}"/>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24">
                <a:extLst>
                  <a:ext uri="{FF2B5EF4-FFF2-40B4-BE49-F238E27FC236}">
                    <a16:creationId xmlns:a16="http://schemas.microsoft.com/office/drawing/2014/main" id="{9B19A118-0838-C80C-3250-8846099DBC8F}"/>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25">
                <a:extLst>
                  <a:ext uri="{FF2B5EF4-FFF2-40B4-BE49-F238E27FC236}">
                    <a16:creationId xmlns:a16="http://schemas.microsoft.com/office/drawing/2014/main" id="{4DB21EDC-940F-C22E-FE0D-415CC646A6B9}"/>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26">
                <a:extLst>
                  <a:ext uri="{FF2B5EF4-FFF2-40B4-BE49-F238E27FC236}">
                    <a16:creationId xmlns:a16="http://schemas.microsoft.com/office/drawing/2014/main" id="{24E72514-A206-BF7B-B67F-9C261EA6932B}"/>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7">
                <a:extLst>
                  <a:ext uri="{FF2B5EF4-FFF2-40B4-BE49-F238E27FC236}">
                    <a16:creationId xmlns:a16="http://schemas.microsoft.com/office/drawing/2014/main" id="{352115D4-3214-88F1-AFE0-3BFF05630117}"/>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8">
                <a:extLst>
                  <a:ext uri="{FF2B5EF4-FFF2-40B4-BE49-F238E27FC236}">
                    <a16:creationId xmlns:a16="http://schemas.microsoft.com/office/drawing/2014/main" id="{14DE5D71-81E9-4691-4A4E-DF88FB2B7252}"/>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9">
                <a:extLst>
                  <a:ext uri="{FF2B5EF4-FFF2-40B4-BE49-F238E27FC236}">
                    <a16:creationId xmlns:a16="http://schemas.microsoft.com/office/drawing/2014/main" id="{E03E13FE-8F86-E845-8DB0-D4396151F658}"/>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30">
                <a:extLst>
                  <a:ext uri="{FF2B5EF4-FFF2-40B4-BE49-F238E27FC236}">
                    <a16:creationId xmlns:a16="http://schemas.microsoft.com/office/drawing/2014/main" id="{90900644-70E1-1818-05F2-24CFA12F9F53}"/>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5" name="Group 24">
            <a:extLst>
              <a:ext uri="{FF2B5EF4-FFF2-40B4-BE49-F238E27FC236}">
                <a16:creationId xmlns:a16="http://schemas.microsoft.com/office/drawing/2014/main" id="{84E20F98-E44D-1C6A-3619-CBF260CC6739}"/>
              </a:ext>
            </a:extLst>
          </p:cNvPr>
          <p:cNvGrpSpPr/>
          <p:nvPr/>
        </p:nvGrpSpPr>
        <p:grpSpPr>
          <a:xfrm>
            <a:off x="646675" y="4040687"/>
            <a:ext cx="1344516" cy="283810"/>
            <a:chOff x="572497" y="3887248"/>
            <a:chExt cx="1344516" cy="283810"/>
          </a:xfrm>
        </p:grpSpPr>
        <p:sp>
          <p:nvSpPr>
            <p:cNvPr id="26" name="TextBox 25">
              <a:extLst>
                <a:ext uri="{FF2B5EF4-FFF2-40B4-BE49-F238E27FC236}">
                  <a16:creationId xmlns:a16="http://schemas.microsoft.com/office/drawing/2014/main" id="{CD5C6A08-63DF-6B78-3F34-51AFEDCAF467}"/>
                </a:ext>
              </a:extLst>
            </p:cNvPr>
            <p:cNvSpPr txBox="1"/>
            <p:nvPr/>
          </p:nvSpPr>
          <p:spPr>
            <a:xfrm>
              <a:off x="887244" y="3890654"/>
              <a:ext cx="10297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QUERIES</a:t>
              </a:r>
            </a:p>
          </p:txBody>
        </p:sp>
        <p:grpSp>
          <p:nvGrpSpPr>
            <p:cNvPr id="27" name="Group 26">
              <a:extLst>
                <a:ext uri="{FF2B5EF4-FFF2-40B4-BE49-F238E27FC236}">
                  <a16:creationId xmlns:a16="http://schemas.microsoft.com/office/drawing/2014/main" id="{F7E8F53B-22E1-4C13-92F5-7194B395B746}"/>
                </a:ext>
              </a:extLst>
            </p:cNvPr>
            <p:cNvGrpSpPr/>
            <p:nvPr/>
          </p:nvGrpSpPr>
          <p:grpSpPr>
            <a:xfrm>
              <a:off x="572497" y="3887248"/>
              <a:ext cx="283810" cy="283810"/>
              <a:chOff x="9402318" y="3483102"/>
              <a:chExt cx="381000" cy="381000"/>
            </a:xfrm>
            <a:solidFill>
              <a:schemeClr val="accent3"/>
            </a:solidFill>
          </p:grpSpPr>
          <p:sp>
            <p:nvSpPr>
              <p:cNvPr id="28" name="Freeform 32">
                <a:extLst>
                  <a:ext uri="{FF2B5EF4-FFF2-40B4-BE49-F238E27FC236}">
                    <a16:creationId xmlns:a16="http://schemas.microsoft.com/office/drawing/2014/main" id="{B5E7A390-4358-06E7-9288-27FAD601225B}"/>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33">
                <a:extLst>
                  <a:ext uri="{FF2B5EF4-FFF2-40B4-BE49-F238E27FC236}">
                    <a16:creationId xmlns:a16="http://schemas.microsoft.com/office/drawing/2014/main" id="{5184049C-CC4A-44C8-432D-BD75250502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0" name="Group 29">
            <a:extLst>
              <a:ext uri="{FF2B5EF4-FFF2-40B4-BE49-F238E27FC236}">
                <a16:creationId xmlns:a16="http://schemas.microsoft.com/office/drawing/2014/main" id="{B80EBA65-EE5B-ED5C-54F3-5CE5C5C12DCE}"/>
              </a:ext>
            </a:extLst>
          </p:cNvPr>
          <p:cNvGrpSpPr/>
          <p:nvPr/>
        </p:nvGrpSpPr>
        <p:grpSpPr>
          <a:xfrm>
            <a:off x="646675" y="5663445"/>
            <a:ext cx="1949489" cy="276999"/>
            <a:chOff x="572497" y="4898034"/>
            <a:chExt cx="1949489" cy="276999"/>
          </a:xfrm>
        </p:grpSpPr>
        <p:sp>
          <p:nvSpPr>
            <p:cNvPr id="31" name="TextBox 30">
              <a:extLst>
                <a:ext uri="{FF2B5EF4-FFF2-40B4-BE49-F238E27FC236}">
                  <a16:creationId xmlns:a16="http://schemas.microsoft.com/office/drawing/2014/main" id="{6A015F8A-9149-80A3-228F-952728ECD4EB}"/>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2" name="Freeform 34">
              <a:extLst>
                <a:ext uri="{FF2B5EF4-FFF2-40B4-BE49-F238E27FC236}">
                  <a16:creationId xmlns:a16="http://schemas.microsoft.com/office/drawing/2014/main" id="{8DC871F5-E0DF-99AA-F71A-AFEAF8648635}"/>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FB9C5CB8-1BB1-2228-7A9E-9B52E5A0C637}"/>
              </a:ext>
            </a:extLst>
          </p:cNvPr>
          <p:cNvGrpSpPr/>
          <p:nvPr/>
        </p:nvGrpSpPr>
        <p:grpSpPr>
          <a:xfrm>
            <a:off x="651964" y="4799000"/>
            <a:ext cx="1645368" cy="276999"/>
            <a:chOff x="572497" y="5771780"/>
            <a:chExt cx="1645368" cy="276999"/>
          </a:xfrm>
        </p:grpSpPr>
        <p:sp>
          <p:nvSpPr>
            <p:cNvPr id="34" name="TextBox 33">
              <a:extLst>
                <a:ext uri="{FF2B5EF4-FFF2-40B4-BE49-F238E27FC236}">
                  <a16:creationId xmlns:a16="http://schemas.microsoft.com/office/drawing/2014/main" id="{7E434F5F-B704-8F1F-AEF3-D81645B908EB}"/>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5" name="Freeform 35">
              <a:extLst>
                <a:ext uri="{FF2B5EF4-FFF2-40B4-BE49-F238E27FC236}">
                  <a16:creationId xmlns:a16="http://schemas.microsoft.com/office/drawing/2014/main" id="{A463175C-0DC7-41F6-CBA8-56E228DFC1CA}"/>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36" name="Content Placeholder 4">
            <a:extLst>
              <a:ext uri="{FF2B5EF4-FFF2-40B4-BE49-F238E27FC236}">
                <a16:creationId xmlns:a16="http://schemas.microsoft.com/office/drawing/2014/main" id="{313CD5BF-8C8B-0B71-484D-FFFF54553B28}"/>
              </a:ext>
            </a:extLst>
          </p:cNvPr>
          <p:cNvGraphicFramePr>
            <a:graphicFrameLocks/>
          </p:cNvGraphicFramePr>
          <p:nvPr/>
        </p:nvGraphicFramePr>
        <p:xfrm>
          <a:off x="2521986" y="1112281"/>
          <a:ext cx="9264337" cy="6753186"/>
        </p:xfrm>
        <a:graphic>
          <a:graphicData uri="http://schemas.openxmlformats.org/drawingml/2006/table">
            <a:tbl>
              <a:tblPr>
                <a:tableStyleId>{9DCAF9ED-07DC-4A11-8D7F-57B35C25682E}</a:tableStyleId>
              </a:tblPr>
              <a:tblGrid>
                <a:gridCol w="2772097">
                  <a:extLst>
                    <a:ext uri="{9D8B030D-6E8A-4147-A177-3AD203B41FA5}">
                      <a16:colId xmlns:a16="http://schemas.microsoft.com/office/drawing/2014/main" val="2659564971"/>
                    </a:ext>
                  </a:extLst>
                </a:gridCol>
                <a:gridCol w="2514600">
                  <a:extLst>
                    <a:ext uri="{9D8B030D-6E8A-4147-A177-3AD203B41FA5}">
                      <a16:colId xmlns:a16="http://schemas.microsoft.com/office/drawing/2014/main" val="1023460423"/>
                    </a:ext>
                  </a:extLst>
                </a:gridCol>
                <a:gridCol w="3977640">
                  <a:extLst>
                    <a:ext uri="{9D8B030D-6E8A-4147-A177-3AD203B41FA5}">
                      <a16:colId xmlns:a16="http://schemas.microsoft.com/office/drawing/2014/main" val="1354179944"/>
                    </a:ext>
                  </a:extLst>
                </a:gridCol>
              </a:tblGrid>
              <a:tr h="292608">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2">
                  <a:txBody>
                    <a:bodyPr/>
                    <a:lstStyle/>
                    <a:p>
                      <a:pPr algn="l" fontAlgn="ctr">
                        <a:spcAft>
                          <a:spcPts val="300"/>
                        </a:spcAft>
                        <a:defRPr sz="1200">
                          <a:solidFill>
                            <a:schemeClr val="tx1"/>
                          </a:solidFill>
                        </a:defRPr>
                      </a:pPr>
                      <a:r>
                        <a:rPr lang="en-GB" sz="900" b="1" kern="1200" dirty="0">
                          <a:solidFill>
                            <a:schemeClr val="tx1"/>
                          </a:solidFill>
                          <a:latin typeface="+mn-lt"/>
                          <a:ea typeface="+mn-ea"/>
                          <a:cs typeface="+mn-cs"/>
                        </a:rPr>
                        <a:t>Total Users </a:t>
                      </a:r>
                      <a:r>
                        <a:rPr lang="en-GB" sz="900" b="0" kern="1200" dirty="0">
                          <a:solidFill>
                            <a:schemeClr val="tx1"/>
                          </a:solidFill>
                          <a:latin typeface="+mn-lt"/>
                          <a:ea typeface="+mn-ea"/>
                          <a:cs typeface="+mn-cs"/>
                        </a:rPr>
                        <a:t>refers to the all the users who have access to the system.</a:t>
                      </a:r>
                    </a:p>
                    <a:p>
                      <a:pPr algn="l" fontAlgn="ctr">
                        <a:defRPr sz="1200">
                          <a:solidFill>
                            <a:schemeClr val="tx1"/>
                          </a:solidFill>
                        </a:defRPr>
                      </a:pPr>
                      <a:r>
                        <a:rPr lang="en-GB" sz="900" b="1" kern="1200" dirty="0">
                          <a:solidFill>
                            <a:schemeClr val="tx1"/>
                          </a:solidFill>
                          <a:latin typeface="+mn-lt"/>
                          <a:ea typeface="+mn-ea"/>
                          <a:cs typeface="+mn-cs"/>
                        </a:rPr>
                        <a:t>Active Users</a:t>
                      </a:r>
                      <a:r>
                        <a:rPr lang="en-GB" sz="900" b="0" kern="1200" dirty="0">
                          <a:solidFill>
                            <a:schemeClr val="tx1"/>
                          </a:solidFill>
                          <a:latin typeface="+mn-lt"/>
                          <a:ea typeface="+mn-ea"/>
                          <a:cs typeface="+mn-cs"/>
                        </a:rPr>
                        <a:t> represent users who are currently engaging with system within the specified timeframe.</a:t>
                      </a:r>
                      <a:endParaRPr sz="900" b="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292608">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endParaRPr lang="en-US" sz="1200" b="1" dirty="0">
                        <a:solidFill>
                          <a:schemeClr val="tx2"/>
                        </a:solidFill>
                        <a:latin typeface="+mn-lt"/>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292608">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400" rtl="0" eaLnBrk="1" fontAlgn="b" latinLnBrk="0" hangingPunct="1">
                        <a:lnSpc>
                          <a:spcPct val="100000"/>
                        </a:lnSpc>
                        <a:spcBef>
                          <a:spcPts val="0"/>
                        </a:spcBef>
                        <a:spcAft>
                          <a:spcPts val="600"/>
                        </a:spcAft>
                        <a:buClrTx/>
                        <a:buSzTx/>
                        <a:buFontTx/>
                        <a:buNone/>
                        <a:tabLst/>
                        <a:defRPr sz="1200">
                          <a:solidFill>
                            <a:schemeClr val="tx1"/>
                          </a:solidFill>
                        </a:defRPr>
                      </a:pPr>
                      <a:r>
                        <a:rPr lang="en-US" sz="1100" b="1" kern="1200" dirty="0">
                          <a:solidFill>
                            <a:schemeClr val="tx1"/>
                          </a:solidFill>
                          <a:latin typeface="+mn-lt"/>
                          <a:ea typeface="+mn-ea"/>
                          <a:cs typeface="+mn-cs"/>
                        </a:rPr>
                        <a:t>Program </a:t>
                      </a:r>
                      <a:r>
                        <a:rPr lang="en-US" sz="1100" b="0" kern="1200" dirty="0">
                          <a:solidFill>
                            <a:schemeClr val="tx1"/>
                          </a:solidFill>
                          <a:latin typeface="+mn-lt"/>
                          <a:ea typeface="+mn-ea"/>
                          <a:cs typeface="+mn-cs"/>
                        </a:rPr>
                        <a:t>is the count of Stored Procedures, Macros, Triggers, User-Defined Data Type, etc.</a:t>
                      </a:r>
                      <a:endParaRPr lang="en-US" sz="1100" b="1" kern="1200" dirty="0">
                        <a:solidFill>
                          <a:schemeClr val="tx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100" b="1" kern="1200" dirty="0">
                          <a:solidFill>
                            <a:schemeClr val="tx1"/>
                          </a:solidFill>
                          <a:latin typeface="+mn-lt"/>
                          <a:ea typeface="+mn-ea"/>
                          <a:cs typeface="+mn-cs"/>
                        </a:rPr>
                        <a:t>Other</a:t>
                      </a:r>
                      <a:r>
                        <a:rPr lang="en-US" sz="1100" kern="1200" dirty="0">
                          <a:solidFill>
                            <a:schemeClr val="tx1"/>
                          </a:solidFill>
                          <a:latin typeface="+mn-lt"/>
                          <a:ea typeface="+mn-ea"/>
                          <a:cs typeface="+mn-cs"/>
                        </a:rPr>
                        <a:t> is the count of different types of functions, indexes, journals, schema objects, etc.</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292608">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292608">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292608">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292608">
                <a:tc>
                  <a:txBody>
                    <a:bodyPr/>
                    <a:lstStyle/>
                    <a:p>
                      <a:pPr algn="l" fontAlgn="b"/>
                      <a:r>
                        <a:rPr lang="en-US" sz="1200" u="none" strike="noStrike" dirty="0">
                          <a:solidFill>
                            <a:schemeClr val="tx1"/>
                          </a:solidFill>
                          <a:effectLst/>
                          <a:latin typeface="+mn-lt"/>
                        </a:rPr>
                        <a:t>Avg Statements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rowSpan="3">
                  <a:txBody>
                    <a:bodyPr/>
                    <a:lstStyle/>
                    <a:p>
                      <a:r>
                        <a:rPr lang="en-GB" sz="1100" b="1" dirty="0"/>
                        <a:t>Statement Count </a:t>
                      </a:r>
                      <a:r>
                        <a:rPr lang="en-GB" sz="1100" dirty="0"/>
                        <a:t>refers to the number of individual SQL statements within a single query or transaction. A query or transaction can contain multiple SQL statements, such as Begin Transaction, SELECT, INSERT, End Transaction etc.</a:t>
                      </a:r>
                      <a:endParaRPr lang="en-US" sz="1100" dirty="0"/>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292608">
                <a:tc>
                  <a:txBody>
                    <a:bodyPr/>
                    <a:lstStyle/>
                    <a:p>
                      <a:pPr algn="l" fontAlgn="b"/>
                      <a:r>
                        <a:rPr lang="en-US" sz="1200" u="none" strike="noStrike" dirty="0">
                          <a:solidFill>
                            <a:schemeClr val="tx1"/>
                          </a:solidFill>
                          <a:effectLst/>
                          <a:latin typeface="+mn-lt"/>
                        </a:rPr>
                        <a:t>Avg Statements</a:t>
                      </a:r>
                      <a:r>
                        <a:rPr lang="en-US" sz="1200" b="0" i="0" u="none" strike="noStrike" dirty="0">
                          <a:solidFill>
                            <a:schemeClr val="tx1"/>
                          </a:solidFill>
                          <a:effectLst/>
                          <a:latin typeface="+mn-lt"/>
                        </a:rPr>
                        <a:t> per Day</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292608">
                <a:tc>
                  <a:txBody>
                    <a:bodyPr/>
                    <a:lstStyle/>
                    <a:p>
                      <a:pPr algn="l" fontAlgn="b"/>
                      <a:r>
                        <a:rPr lang="en-US" sz="1200" u="none" strike="noStrike" dirty="0">
                          <a:solidFill>
                            <a:schemeClr val="tx1"/>
                          </a:solidFill>
                          <a:effectLst/>
                          <a:latin typeface="+mn-lt"/>
                        </a:rPr>
                        <a:t>Statements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Second</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--query_counts.csv[1:18]}}</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r>
                        <a:rPr lang="en-GB" sz="1100" b="1" dirty="0"/>
                        <a:t>Query Count</a:t>
                      </a:r>
                      <a:r>
                        <a:rPr lang="en-GB" sz="1100" dirty="0"/>
                        <a:t> refers to the number of queries executed. Each time a query is sent for execution, it is counted as one query. A query can be single or multi-statement.</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48643"/>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Avg Queries per Day</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a:t>
                      </a:r>
                      <a:r>
                        <a:rPr lang="en-US" sz="1200" b="1">
                          <a:solidFill>
                            <a:schemeClr val="tx2"/>
                          </a:solidFill>
                          <a:latin typeface="+mn-lt"/>
                        </a:rPr>
                        <a:t>[1:19]}}</a:t>
                      </a:r>
                      <a:endParaRPr lang="en-US" sz="1200" b="1" dirty="0">
                        <a:solidFill>
                          <a:schemeClr val="tx2"/>
                        </a:solidFill>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610638"/>
                  </a:ext>
                </a:extLst>
              </a:tr>
              <a:tr h="29260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val:vhc</a:t>
                      </a:r>
                      <a:r>
                        <a:rPr lang="en-US" sz="1200" b="1" dirty="0">
                          <a:solidFill>
                            <a:schemeClr val="tx2"/>
                          </a:solidFill>
                          <a:latin typeface="+mn-lt"/>
                        </a:rPr>
                        <a:t>--query_counts.csv[1:23]}}</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b">
                        <a:defRPr sz="1200">
                          <a:solidFill>
                            <a:schemeClr val="tx1"/>
                          </a:solidFill>
                        </a:defRPr>
                      </a:pPr>
                      <a:endParaRPr lang="en-US" sz="1200" b="1" kern="1200" dirty="0">
                        <a:solidFill>
                          <a:schemeClr val="tx2"/>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856817"/>
                  </a:ext>
                </a:extLst>
              </a:tr>
              <a:tr h="292608">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rowSpan="2">
                  <a:txBody>
                    <a:bodyPr/>
                    <a:lstStyle/>
                    <a:p>
                      <a:pPr algn="l" fontAlgn="b">
                        <a:spcAft>
                          <a:spcPts val="300"/>
                        </a:spcAft>
                      </a:pPr>
                      <a:r>
                        <a:rPr lang="en-GB" sz="900" b="1" kern="1200" dirty="0">
                          <a:solidFill>
                            <a:schemeClr val="tx1"/>
                          </a:solidFill>
                          <a:latin typeface="+mn-lt"/>
                          <a:ea typeface="+mn-ea"/>
                          <a:cs typeface="+mn-cs"/>
                        </a:rPr>
                        <a:t>Maximum Space Available </a:t>
                      </a:r>
                      <a:r>
                        <a:rPr lang="en-GB" sz="900" kern="1200" dirty="0">
                          <a:solidFill>
                            <a:schemeClr val="tx1"/>
                          </a:solidFill>
                          <a:latin typeface="+mn-lt"/>
                          <a:ea typeface="+mn-ea"/>
                          <a:cs typeface="+mn-cs"/>
                        </a:rPr>
                        <a:t>refers to the total amount of storage capacity allocated or provisioned.</a:t>
                      </a:r>
                    </a:p>
                    <a:p>
                      <a:pPr algn="l" fontAlgn="b"/>
                      <a:r>
                        <a:rPr lang="en-GB" sz="900" b="1" kern="1200" dirty="0" err="1">
                          <a:solidFill>
                            <a:schemeClr val="tx1"/>
                          </a:solidFill>
                          <a:latin typeface="+mn-lt"/>
                          <a:ea typeface="+mn-ea"/>
                          <a:cs typeface="+mn-cs"/>
                        </a:rPr>
                        <a:t>Avg</a:t>
                      </a:r>
                      <a:r>
                        <a:rPr lang="en-GB" sz="900" b="1" kern="1200" dirty="0">
                          <a:solidFill>
                            <a:schemeClr val="tx1"/>
                          </a:solidFill>
                          <a:latin typeface="+mn-lt"/>
                          <a:ea typeface="+mn-ea"/>
                          <a:cs typeface="+mn-cs"/>
                        </a:rPr>
                        <a:t> Space Used </a:t>
                      </a:r>
                      <a:r>
                        <a:rPr lang="en-GB" sz="900" b="0" kern="1200" dirty="0">
                          <a:solidFill>
                            <a:schemeClr val="tx1"/>
                          </a:solidFill>
                          <a:latin typeface="+mn-lt"/>
                          <a:ea typeface="+mn-ea"/>
                          <a:cs typeface="+mn-cs"/>
                        </a:rPr>
                        <a:t>refers</a:t>
                      </a:r>
                      <a:r>
                        <a:rPr lang="en-GB" sz="900" kern="1200" dirty="0">
                          <a:solidFill>
                            <a:schemeClr val="tx1"/>
                          </a:solidFill>
                          <a:latin typeface="+mn-lt"/>
                          <a:ea typeface="+mn-ea"/>
                          <a:cs typeface="+mn-cs"/>
                        </a:rPr>
                        <a:t> to the average </a:t>
                      </a:r>
                      <a:r>
                        <a:rPr lang="en-GB" sz="900" kern="1200">
                          <a:solidFill>
                            <a:schemeClr val="tx1"/>
                          </a:solidFill>
                          <a:latin typeface="+mn-lt"/>
                          <a:ea typeface="+mn-ea"/>
                          <a:cs typeface="+mn-cs"/>
                        </a:rPr>
                        <a:t>used space over </a:t>
                      </a:r>
                      <a:r>
                        <a:rPr lang="en-GB" sz="900" kern="1200" dirty="0">
                          <a:solidFill>
                            <a:schemeClr val="tx1"/>
                          </a:solidFill>
                          <a:latin typeface="+mn-lt"/>
                          <a:ea typeface="+mn-ea"/>
                          <a:cs typeface="+mn-cs"/>
                        </a:rPr>
                        <a:t>time specified</a:t>
                      </a:r>
                      <a:endParaRPr lang="en-US" sz="900" kern="1200" dirty="0">
                        <a:solidFill>
                          <a:schemeClr val="tx1"/>
                        </a:solidFill>
                        <a:latin typeface="+mn-lt"/>
                        <a:ea typeface="+mn-ea"/>
                        <a:cs typeface="+mn-cs"/>
                      </a:endParaRP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4096089648"/>
                  </a:ext>
                </a:extLst>
              </a:tr>
              <a:tr h="292608">
                <a:tc>
                  <a:txBody>
                    <a:bodyPr/>
                    <a:lstStyle/>
                    <a:p>
                      <a:pPr algn="l" fontAlgn="b"/>
                      <a:r>
                        <a:rPr lang="en-US" sz="1200" u="none" strike="noStrike" dirty="0">
                          <a:solidFill>
                            <a:schemeClr val="tx1"/>
                          </a:solidFill>
                          <a:effectLst/>
                          <a:latin typeface="+mn-lt"/>
                        </a:rPr>
                        <a:t>Avg Space Used (TB)</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tc vMerge="1">
                  <a:txBody>
                    <a:bodyPr/>
                    <a:lstStyle/>
                    <a:p>
                      <a:pPr algn="l" fontAlgn="b"/>
                      <a:endParaRPr lang="en-US" sz="800" kern="1200" dirty="0">
                        <a:solidFill>
                          <a:schemeClr val="tx1"/>
                        </a:solidFill>
                        <a:latin typeface="+mn-lt"/>
                        <a:ea typeface="+mn-ea"/>
                        <a:cs typeface="+mn-cs"/>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5DAFF"/>
                    </a:solidFill>
                  </a:tcPr>
                </a:tc>
                <a:extLst>
                  <a:ext uri="{0D108BD9-81ED-4DB2-BD59-A6C34878D82A}">
                    <a16:rowId xmlns:a16="http://schemas.microsoft.com/office/drawing/2014/main" val="1274860705"/>
                  </a:ext>
                </a:extLst>
              </a:tr>
              <a:tr h="292608">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dirty="0"/>
                        <a:t>Concurrency</a:t>
                      </a:r>
                      <a:r>
                        <a:rPr lang="en-US" sz="1100" dirty="0"/>
                        <a:t> is defined as “Queries in Flight” at any given point-in-time.</a:t>
                      </a:r>
                    </a:p>
                  </a:txBody>
                  <a:tcPr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102619"/>
                  </a:ext>
                </a:extLst>
              </a:tr>
              <a:tr h="292608">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312474"/>
                  </a:ext>
                </a:extLst>
              </a:tr>
              <a:tr h="292608">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6756993"/>
                  </a:ext>
                </a:extLst>
              </a:tr>
              <a:tr h="292608">
                <a:tc>
                  <a:txBody>
                    <a:bodyPr/>
                    <a:lstStyle/>
                    <a:p>
                      <a:pPr algn="l" fontAlgn="b"/>
                      <a:r>
                        <a:rPr lang="en-US" sz="1200" u="none" strike="noStrike" dirty="0">
                          <a:solidFill>
                            <a:schemeClr val="tx1"/>
                          </a:solidFill>
                          <a:effectLst/>
                          <a:latin typeface="+mn-lt"/>
                        </a:rPr>
                        <a:t>Average Runtime Seconds</a:t>
                      </a:r>
                      <a:endParaRPr lang="en-US" sz="1200" b="0" i="0" u="none" strike="noStrike" dirty="0">
                        <a:solidFill>
                          <a:schemeClr val="tx1"/>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val:vhc</a:t>
                      </a:r>
                      <a:r>
                        <a:rPr lang="en-US" sz="1200" b="1" u="none" strike="noStrike" dirty="0">
                          <a:solidFill>
                            <a:schemeClr val="tx2"/>
                          </a:solidFill>
                          <a:effectLst/>
                          <a:latin typeface="+mn-lt"/>
                        </a:rPr>
                        <a:t>--query_counts.csv[1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US" sz="1200" b="1" i="0" u="none" strike="noStrike" dirty="0">
                        <a:solidFill>
                          <a:schemeClr val="tx2"/>
                        </a:solidFill>
                        <a:effectLst/>
                        <a:latin typeface="+mn-lt"/>
                      </a:endParaRPr>
                    </a:p>
                  </a:txBody>
                  <a:tcPr marL="2286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1528653"/>
                  </a:ext>
                </a:extLst>
              </a:tr>
            </a:tbl>
          </a:graphicData>
        </a:graphic>
      </p:graphicFrame>
      <p:grpSp>
        <p:nvGrpSpPr>
          <p:cNvPr id="37" name="Group 36">
            <a:extLst>
              <a:ext uri="{FF2B5EF4-FFF2-40B4-BE49-F238E27FC236}">
                <a16:creationId xmlns:a16="http://schemas.microsoft.com/office/drawing/2014/main" id="{E7812A9E-BEB1-36A0-F3D4-52EE898849E9}"/>
              </a:ext>
            </a:extLst>
          </p:cNvPr>
          <p:cNvGrpSpPr/>
          <p:nvPr/>
        </p:nvGrpSpPr>
        <p:grpSpPr>
          <a:xfrm>
            <a:off x="651964" y="3133116"/>
            <a:ext cx="1738150" cy="283810"/>
            <a:chOff x="572497" y="3887248"/>
            <a:chExt cx="1738150" cy="283810"/>
          </a:xfrm>
        </p:grpSpPr>
        <p:sp>
          <p:nvSpPr>
            <p:cNvPr id="38" name="TextBox 37">
              <a:extLst>
                <a:ext uri="{FF2B5EF4-FFF2-40B4-BE49-F238E27FC236}">
                  <a16:creationId xmlns:a16="http://schemas.microsoft.com/office/drawing/2014/main" id="{B3EA8608-7538-AA51-DF86-C715DEBCE4B3}"/>
                </a:ext>
              </a:extLst>
            </p:cNvPr>
            <p:cNvSpPr txBox="1"/>
            <p:nvPr/>
          </p:nvSpPr>
          <p:spPr>
            <a:xfrm>
              <a:off x="887244" y="3890654"/>
              <a:ext cx="1423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STATEMENTS</a:t>
              </a:r>
            </a:p>
          </p:txBody>
        </p:sp>
        <p:grpSp>
          <p:nvGrpSpPr>
            <p:cNvPr id="39" name="Group 38">
              <a:extLst>
                <a:ext uri="{FF2B5EF4-FFF2-40B4-BE49-F238E27FC236}">
                  <a16:creationId xmlns:a16="http://schemas.microsoft.com/office/drawing/2014/main" id="{F3878DE8-EA74-8DAC-BA30-BE260FB994AD}"/>
                </a:ext>
              </a:extLst>
            </p:cNvPr>
            <p:cNvGrpSpPr/>
            <p:nvPr/>
          </p:nvGrpSpPr>
          <p:grpSpPr>
            <a:xfrm>
              <a:off x="572497" y="3887248"/>
              <a:ext cx="283810" cy="283810"/>
              <a:chOff x="9402318" y="3483102"/>
              <a:chExt cx="381000" cy="381000"/>
            </a:xfrm>
            <a:solidFill>
              <a:schemeClr val="accent3"/>
            </a:solidFill>
          </p:grpSpPr>
          <p:sp>
            <p:nvSpPr>
              <p:cNvPr id="40" name="Freeform 32">
                <a:extLst>
                  <a:ext uri="{FF2B5EF4-FFF2-40B4-BE49-F238E27FC236}">
                    <a16:creationId xmlns:a16="http://schemas.microsoft.com/office/drawing/2014/main" id="{10242C2F-93C1-6B02-F3BB-BAC0B9C6384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33">
                <a:extLst>
                  <a:ext uri="{FF2B5EF4-FFF2-40B4-BE49-F238E27FC236}">
                    <a16:creationId xmlns:a16="http://schemas.microsoft.com/office/drawing/2014/main" id="{ED48A8AC-A695-E903-9411-8B5DA508FAC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564289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A26C-AEB6-76A0-C03F-084293992E34}"/>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B8DF5DB-3A3D-C05C-6989-92A1A0A64DDF}"/>
              </a:ext>
            </a:extLst>
          </p:cNvPr>
          <p:cNvGraphicFramePr>
            <a:graphicFrameLocks noGrp="1"/>
          </p:cNvGraphicFramePr>
          <p:nvPr>
            <p:ph sz="quarter" idx="16"/>
          </p:nvPr>
        </p:nvGraphicFramePr>
        <p:xfrm>
          <a:off x="4455522" y="1761942"/>
          <a:ext cx="7302500" cy="4271728"/>
        </p:xfrm>
        <a:graphic>
          <a:graphicData uri="http://schemas.openxmlformats.org/drawingml/2006/table">
            <a:tbl>
              <a:tblPr firstRow="1" bandRow="1">
                <a:tableStyleId>{9DCAF9ED-07DC-4A11-8D7F-57B35C25682E}</a:tableStyleId>
              </a:tblPr>
              <a:tblGrid>
                <a:gridCol w="4653571">
                  <a:extLst>
                    <a:ext uri="{9D8B030D-6E8A-4147-A177-3AD203B41FA5}">
                      <a16:colId xmlns:a16="http://schemas.microsoft.com/office/drawing/2014/main" val="2422292362"/>
                    </a:ext>
                  </a:extLst>
                </a:gridCol>
                <a:gridCol w="2648929">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col:vhc</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3C12FF96-BAE5-D81B-CA68-E67276F65EDA}"/>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13" name="Text Placeholder 3">
            <a:extLst>
              <a:ext uri="{FF2B5EF4-FFF2-40B4-BE49-F238E27FC236}">
                <a16:creationId xmlns:a16="http://schemas.microsoft.com/office/drawing/2014/main" id="{5A0D4E94-32FC-ADC5-ED19-412B0CD619C3}"/>
              </a:ext>
            </a:extLst>
          </p:cNvPr>
          <p:cNvSpPr>
            <a:spLocks noGrp="1"/>
          </p:cNvSpPr>
          <p:nvPr>
            <p:ph type="body" sz="quarter" idx="11"/>
          </p:nvPr>
        </p:nvSpPr>
        <p:spPr>
          <a:xfrm>
            <a:off x="579120" y="971296"/>
            <a:ext cx="11033760" cy="475488"/>
          </a:xfrm>
        </p:spPr>
        <p:txBody>
          <a:bodyPr/>
          <a:lstStyle/>
          <a:p>
            <a:r>
              <a:rPr lang="en-PH" dirty="0"/>
              <a:t>On average, {{</a:t>
            </a:r>
            <a:r>
              <a:rPr lang="en-PH" dirty="0" err="1"/>
              <a:t>val:vhc</a:t>
            </a:r>
            <a:r>
              <a:rPr lang="en-PH" dirty="0"/>
              <a:t>--tablecount_over_1500_dml_average.csv[1:2]}} tables exceed 1,500 DML statements on a daily basis</a:t>
            </a:r>
          </a:p>
        </p:txBody>
      </p:sp>
      <p:sp>
        <p:nvSpPr>
          <p:cNvPr id="2" name="TextBox 1">
            <a:extLst>
              <a:ext uri="{FF2B5EF4-FFF2-40B4-BE49-F238E27FC236}">
                <a16:creationId xmlns:a16="http://schemas.microsoft.com/office/drawing/2014/main" id="{515318D9-A12D-8046-F83A-4E5B1F7AF19A}"/>
              </a:ext>
            </a:extLst>
          </p:cNvPr>
          <p:cNvSpPr txBox="1"/>
          <p:nvPr/>
        </p:nvSpPr>
        <p:spPr>
          <a:xfrm>
            <a:off x="520567" y="1761942"/>
            <a:ext cx="3564663" cy="3216077"/>
          </a:xfrm>
          <a:prstGeom prst="wedgeEllipseCallout">
            <a:avLst>
              <a:gd name="adj1" fmla="val 38375"/>
              <a:gd name="adj2" fmla="val 55580"/>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0" tIns="0" rIns="0" bIns="0" rtlCol="0">
            <a:noAutofit/>
          </a:bodyPr>
          <a:lstStyle/>
          <a:p>
            <a:pPr marL="108000" lvl="0" algn="ctr" defTabSz="914330">
              <a:lnSpc>
                <a:spcPct val="130000"/>
              </a:lnSpc>
              <a:spcBef>
                <a:spcPts val="600"/>
              </a:spcBef>
              <a:spcAft>
                <a:spcPts val="600"/>
              </a:spcAft>
              <a:defRPr/>
            </a:pPr>
            <a:r>
              <a:rPr lang="en-US" sz="1400" b="1" u="sng" dirty="0">
                <a:solidFill>
                  <a:schemeClr val="bg1"/>
                </a:solidFill>
              </a:rPr>
              <a:t>Why do I care?</a:t>
            </a:r>
          </a:p>
          <a:p>
            <a:pPr marL="108000" algn="ctr" defTabSz="914330">
              <a:lnSpc>
                <a:spcPct val="130000"/>
              </a:lnSpc>
              <a:spcBef>
                <a:spcPts val="600"/>
              </a:spcBef>
              <a:spcAft>
                <a:spcPts val="600"/>
              </a:spcAft>
              <a:defRPr/>
            </a:pPr>
            <a:r>
              <a:rPr kumimoji="0" lang="en-US" sz="1000" b="1" i="0" u="none" strike="noStrike" kern="1200" cap="none" spc="0" normalizeH="0" baseline="0" noProof="0" dirty="0">
                <a:ln>
                  <a:noFill/>
                </a:ln>
                <a:solidFill>
                  <a:schemeClr val="bg1"/>
                </a:solidFill>
                <a:effectLst/>
                <a:uLnTx/>
                <a:uFillTx/>
                <a:ea typeface="+mn-ea"/>
                <a:cs typeface="+mn-cs"/>
              </a:rPr>
              <a:t>There is no restriction with Teradata on the number of DML statements (inserts/updates/deletes), however, some ETL is more efficient when done with a bulk utility rather than singleton DML statements. Understanding where massive counts of DML exist can help point towards optimization opportunities.</a:t>
            </a:r>
          </a:p>
          <a:p>
            <a:pPr lvl="0" defTabSz="914330">
              <a:lnSpc>
                <a:spcPct val="130000"/>
              </a:lnSpc>
              <a:spcBef>
                <a:spcPts val="1200"/>
              </a:spcBef>
              <a:defRPr/>
            </a:pPr>
            <a:endParaRPr lang="en-US" sz="1200" dirty="0">
              <a:solidFill>
                <a:schemeClr val="bg1"/>
              </a:solidFill>
            </a:endParaRPr>
          </a:p>
        </p:txBody>
      </p:sp>
      <p:pic>
        <p:nvPicPr>
          <p:cNvPr id="4" name="Graphic 3" descr="Scientific Thought outline">
            <a:extLst>
              <a:ext uri="{FF2B5EF4-FFF2-40B4-BE49-F238E27FC236}">
                <a16:creationId xmlns:a16="http://schemas.microsoft.com/office/drawing/2014/main" id="{AD49BF0D-313D-B2EC-0106-F19918EFA0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5836" y="4978019"/>
            <a:ext cx="994521" cy="968731"/>
          </a:xfrm>
          <a:prstGeom prst="rect">
            <a:avLst/>
          </a:prstGeom>
        </p:spPr>
      </p:pic>
    </p:spTree>
    <p:custDataLst>
      <p:tags r:id="rId1"/>
    </p:custDataLst>
    <p:extLst>
      <p:ext uri="{BB962C8B-B14F-4D97-AF65-F5344CB8AC3E}">
        <p14:creationId xmlns:p14="http://schemas.microsoft.com/office/powerpoint/2010/main" val="17299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5310" y="155884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82930" y="974172"/>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429500" y="2165768"/>
            <a:ext cx="4305300" cy="3135858"/>
          </a:xfrm>
          <a:prstGeom prst="rect">
            <a:avLst/>
          </a:prstGeom>
        </p:spPr>
        <p:txBody>
          <a:bodyPr wrap="square">
            <a:spAutoFit/>
          </a:bodyPr>
          <a:lstStyle/>
          <a:p>
            <a:pPr lvl="0" defTabSz="914330">
              <a:lnSpc>
                <a:spcPct val="130000"/>
              </a:lnSpc>
              <a:spcBef>
                <a:spcPts val="1200"/>
              </a:spcBef>
            </a:pPr>
            <a:r>
              <a:rPr lang="en-US" b="1" dirty="0">
                <a:solidFill>
                  <a:schemeClr val="tx2"/>
                </a:solidFill>
                <a:latin typeface="+mj-lt"/>
              </a:rPr>
              <a:t>New Cloud Considerations</a:t>
            </a:r>
          </a:p>
          <a:p>
            <a:pPr lvl="0" defTabSz="914330">
              <a:lnSpc>
                <a:spcPct val="130000"/>
              </a:lnSpc>
              <a:spcBef>
                <a:spcPts val="1200"/>
              </a:spcBef>
            </a:pPr>
            <a:r>
              <a:rPr lang="en-US" sz="1200" b="1" dirty="0">
                <a:latin typeface="+mj-lt"/>
              </a:rPr>
              <a:t>Teradata handles BIG DATA easily</a:t>
            </a:r>
            <a:r>
              <a:rPr lang="en-US" sz="1200" dirty="0">
                <a:latin typeface="+mj-lt"/>
              </a:rPr>
              <a:t>, but you may not always want to pay for the egress charges on that big data especially for wasteful exports to other offline systems.  Additionally, every uncontrolled large export is a potential data breach.</a:t>
            </a:r>
          </a:p>
          <a:p>
            <a:pPr lvl="0" defTabSz="914330">
              <a:lnSpc>
                <a:spcPct val="130000"/>
              </a:lnSpc>
              <a:spcBef>
                <a:spcPts val="1200"/>
              </a:spcBef>
            </a:pPr>
            <a:r>
              <a:rPr lang="en-US" sz="1200" dirty="0">
                <a:latin typeface="+mj-lt"/>
              </a:rPr>
              <a:t>The industry best practice is to bring analytics to the data when practical, and only export as a last resort. Teradata Vantage enables more ML workloads to be pushed to the data, where permission and security are well controlled and egress charges non-existent. </a:t>
            </a:r>
          </a:p>
        </p:txBody>
      </p:sp>
    </p:spTree>
    <p:custDataLst>
      <p:tags r:id="rId1"/>
    </p:custDataLst>
    <p:extLst>
      <p:ext uri="{BB962C8B-B14F-4D97-AF65-F5344CB8AC3E}">
        <p14:creationId xmlns:p14="http://schemas.microsoft.com/office/powerpoint/2010/main" val="7647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a:xfrm>
            <a:off x="579120" y="1100226"/>
            <a:ext cx="11033760" cy="516608"/>
          </a:xfrm>
        </p:spPr>
        <p:txBody>
          <a:bodyPr/>
          <a:lstStyle/>
          <a:p>
            <a:r>
              <a:rPr lang="en-US" dirty="0"/>
              <a:t>Concurrency is defined as “Queries in Flight” at any given point-in-time.</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a:xfrm>
            <a:off x="504825" y="496492"/>
            <a:ext cx="11277600" cy="1409700"/>
          </a:xfrm>
        </p:spPr>
        <p:txBody>
          <a:bodyPr/>
          <a:lstStyle/>
          <a:p>
            <a:r>
              <a:rPr lang="en-US" dirty="0"/>
              <a:t>Concurrency Levels</a:t>
            </a:r>
          </a:p>
        </p:txBody>
      </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37664"/>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C714D30F-EE13-644E-8A20-E84D953B5017}"/>
              </a:ext>
            </a:extLst>
          </p:cNvPr>
          <p:cNvSpPr txBox="1"/>
          <p:nvPr/>
        </p:nvSpPr>
        <p:spPr>
          <a:xfrm>
            <a:off x="8070596" y="1616834"/>
            <a:ext cx="3807080" cy="3970318"/>
          </a:xfrm>
          <a:prstGeom prst="rect">
            <a:avLst/>
          </a:prstGeom>
          <a:noFill/>
        </p:spPr>
        <p:txBody>
          <a:bodyPr wrap="square" rtlCol="0">
            <a:spAutoFit/>
          </a:bodyPr>
          <a:lstStyle/>
          <a:p>
            <a:r>
              <a:rPr lang="en-US" sz="1400" dirty="0"/>
              <a:t>Unlike most other performance metrics, </a:t>
            </a:r>
            <a:r>
              <a:rPr lang="en-US" sz="1400" b="1" dirty="0"/>
              <a:t>Concurrency is a point-in-time measure</a:t>
            </a:r>
            <a:r>
              <a:rPr lang="en-US" sz="1400" dirty="0"/>
              <a:t>, meaning it cannot be aggregated. The logic takes one observation per second, adding up all queries-in-flight for that observation.  Hence Concurrency is reported in Percentiles of observations, i.e., 80% of observations were found under the “80</a:t>
            </a:r>
            <a:r>
              <a:rPr lang="en-US" sz="1400" baseline="30000" dirty="0"/>
              <a:t>th</a:t>
            </a:r>
            <a:r>
              <a:rPr lang="en-US" sz="1400" dirty="0"/>
              <a:t> Percentile” line.</a:t>
            </a:r>
          </a:p>
          <a:p>
            <a:endParaRPr lang="en-US" sz="1400" dirty="0"/>
          </a:p>
          <a:p>
            <a:r>
              <a:rPr lang="en-US" sz="1400" dirty="0"/>
              <a:t>The Absolute Max contains all observations but can be well above the 95% Percentile.  This usually happens when ETL is time-bound, and a high number of jobs are all released at once, causing a momentary spike in Concurrency.   </a:t>
            </a:r>
          </a:p>
          <a:p>
            <a:endParaRPr lang="en-US" sz="1400" dirty="0"/>
          </a:p>
          <a:p>
            <a:r>
              <a:rPr lang="en-US" sz="1400" dirty="0"/>
              <a:t>Without the ability to absorb these spikes, workloads would crash or become delayed.</a:t>
            </a:r>
          </a:p>
        </p:txBody>
      </p:sp>
    </p:spTree>
    <p:extLst>
      <p:ext uri="{BB962C8B-B14F-4D97-AF65-F5344CB8AC3E}">
        <p14:creationId xmlns:p14="http://schemas.microsoft.com/office/powerpoint/2010/main" val="9079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dirty="0"/>
              <a:t>Daily Activity Throughput</a:t>
            </a:r>
          </a:p>
        </p:txBody>
      </p:sp>
      <p:sp>
        <p:nvSpPr>
          <p:cNvPr id="22" name="Rectangle 21">
            <a:extLst>
              <a:ext uri="{FF2B5EF4-FFF2-40B4-BE49-F238E27FC236}">
                <a16:creationId xmlns:a16="http://schemas.microsoft.com/office/drawing/2014/main" id="{46767177-95A9-1F45-BCE7-C876CC1C752A}"/>
              </a:ext>
            </a:extLst>
          </p:cNvPr>
          <p:cNvSpPr/>
          <p:nvPr/>
        </p:nvSpPr>
        <p:spPr>
          <a:xfrm>
            <a:off x="589824" y="1033272"/>
            <a:ext cx="73152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89824" y="1036125"/>
            <a:ext cx="731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2" name="TextBox 1">
            <a:extLst>
              <a:ext uri="{FF2B5EF4-FFF2-40B4-BE49-F238E27FC236}">
                <a16:creationId xmlns:a16="http://schemas.microsoft.com/office/drawing/2014/main" id="{257B5D36-F0EE-4560-DCDB-9A5ABBC5A6AA}"/>
              </a:ext>
            </a:extLst>
          </p:cNvPr>
          <p:cNvSpPr txBox="1"/>
          <p:nvPr/>
        </p:nvSpPr>
        <p:spPr>
          <a:xfrm>
            <a:off x="8035927" y="1036125"/>
            <a:ext cx="3807080" cy="4616648"/>
          </a:xfrm>
          <a:prstGeom prst="rect">
            <a:avLst/>
          </a:prstGeom>
          <a:noFill/>
        </p:spPr>
        <p:txBody>
          <a:bodyPr wrap="square" rtlCol="0">
            <a:spAutoFit/>
          </a:bodyPr>
          <a:lstStyle/>
          <a:p>
            <a:r>
              <a:rPr lang="en-GB" sz="1400" b="1" dirty="0"/>
              <a:t>Daily activity throughput</a:t>
            </a:r>
            <a:r>
              <a:rPr lang="en-GB" sz="1400" dirty="0"/>
              <a:t> refers to the total number of statements/queries or requests processed by a system within a single day. </a:t>
            </a:r>
          </a:p>
          <a:p>
            <a:endParaRPr lang="en-GB" sz="1400" dirty="0"/>
          </a:p>
          <a:p>
            <a:r>
              <a:rPr lang="en-GB" sz="1400" b="1" dirty="0"/>
              <a:t>Sub-second queries</a:t>
            </a:r>
            <a:r>
              <a:rPr lang="en-GB" sz="1400" dirty="0"/>
              <a:t> refers to queries or searches that are executed and return results in less than one second.</a:t>
            </a:r>
          </a:p>
          <a:p>
            <a:endParaRPr lang="en-GB" sz="1400" dirty="0"/>
          </a:p>
          <a:p>
            <a:r>
              <a:rPr lang="en-GB" sz="1400" b="1" dirty="0"/>
              <a:t>Query Count</a:t>
            </a:r>
            <a:r>
              <a:rPr lang="en-GB" sz="1400" dirty="0"/>
              <a:t> refers to the number of queries executed. Each time a query is sent for execution, it is counted as one query. A query can be single or multi-statement.</a:t>
            </a:r>
          </a:p>
          <a:p>
            <a:endParaRPr lang="en-GB" sz="1400" dirty="0"/>
          </a:p>
          <a:p>
            <a:r>
              <a:rPr lang="en-GB" sz="1400" b="1" dirty="0"/>
              <a:t>Statement Count </a:t>
            </a:r>
            <a:r>
              <a:rPr lang="en-GB" sz="1400" dirty="0"/>
              <a:t>refers to the number of individual SQL statements within a single query or transaction. A query or transaction can contain multiple SQL statements, such as Begin Transaction, SELECT, INSERT, End Transaction etc. </a:t>
            </a:r>
            <a:endParaRPr lang="en-US" sz="1400" dirty="0"/>
          </a:p>
        </p:txBody>
      </p:sp>
      <p:sp>
        <p:nvSpPr>
          <p:cNvPr id="4" name="TextBox 3">
            <a:extLst>
              <a:ext uri="{FF2B5EF4-FFF2-40B4-BE49-F238E27FC236}">
                <a16:creationId xmlns:a16="http://schemas.microsoft.com/office/drawing/2014/main" id="{6E2A4BFB-4EF1-B596-496E-6FE4A31D25D5}"/>
              </a:ext>
            </a:extLst>
          </p:cNvPr>
          <p:cNvSpPr txBox="1"/>
          <p:nvPr/>
        </p:nvSpPr>
        <p:spPr>
          <a:xfrm>
            <a:off x="2059620" y="5197425"/>
            <a:ext cx="4036379" cy="1075099"/>
          </a:xfrm>
          <a:prstGeom prst="foldedCorner">
            <a:avLst/>
          </a:prstGeom>
          <a:solidFill>
            <a:srgbClr val="334F63"/>
          </a:solidFill>
        </p:spPr>
        <p:style>
          <a:lnRef idx="1">
            <a:schemeClr val="accent3"/>
          </a:lnRef>
          <a:fillRef idx="2">
            <a:schemeClr val="accent3"/>
          </a:fillRef>
          <a:effectRef idx="1">
            <a:schemeClr val="accent3"/>
          </a:effectRef>
          <a:fontRef idx="minor">
            <a:schemeClr val="dk1"/>
          </a:fontRef>
        </p:style>
        <p:txBody>
          <a:bodyPr wrap="square" lIns="360000" tIns="0" rIns="360000" bIns="0" rtlCol="0" anchor="ctr">
            <a:noAutofit/>
          </a:bodyPr>
          <a:lstStyle/>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--query_counts.csv[1:20]}}M queries per day. </a:t>
            </a:r>
          </a:p>
          <a:p>
            <a:pPr marL="171450" indent="-171450">
              <a:buFont typeface="Arial" panose="020B0604020202020204" pitchFamily="34" charset="0"/>
              <a:buChar char="•"/>
            </a:pPr>
            <a:r>
              <a:rPr lang="en-PH" sz="1200" b="1" dirty="0">
                <a:solidFill>
                  <a:schemeClr val="bg1"/>
                </a:solidFill>
              </a:rPr>
              <a:t>Average {{</a:t>
            </a:r>
            <a:r>
              <a:rPr lang="en-PH" sz="1200" b="1" dirty="0" err="1">
                <a:solidFill>
                  <a:schemeClr val="bg1"/>
                </a:solidFill>
              </a:rPr>
              <a:t>val:vhc</a:t>
            </a:r>
            <a:r>
              <a:rPr lang="en-PH" sz="1200" b="1" dirty="0">
                <a:solidFill>
                  <a:schemeClr val="bg1"/>
                </a:solidFill>
              </a:rPr>
              <a:t>--query_counts.csv[1:6]}}M statements per day. </a:t>
            </a:r>
          </a:p>
          <a:p>
            <a:pPr marL="171450" indent="-171450">
              <a:buFont typeface="Arial" panose="020B0604020202020204" pitchFamily="34" charset="0"/>
              <a:buChar char="•"/>
            </a:pPr>
            <a:r>
              <a:rPr lang="en-PH" sz="1200" b="1" dirty="0">
                <a:solidFill>
                  <a:schemeClr val="bg1"/>
                </a:solidFill>
              </a:rPr>
              <a:t>{{</a:t>
            </a:r>
            <a:r>
              <a:rPr lang="en-PH" sz="1200" b="1" dirty="0" err="1">
                <a:solidFill>
                  <a:schemeClr val="bg1"/>
                </a:solidFill>
              </a:rPr>
              <a:t>val:vhc</a:t>
            </a:r>
            <a:r>
              <a:rPr lang="en-PH" sz="1200" b="1" dirty="0">
                <a:solidFill>
                  <a:schemeClr val="bg1"/>
                </a:solidFill>
              </a:rPr>
              <a:t>--query_counts.csv[1:14]}} % of the queries are sub-second.</a:t>
            </a:r>
          </a:p>
        </p:txBody>
      </p:sp>
    </p:spTree>
    <p:custDataLst>
      <p:tags r:id="rId1"/>
    </p:custDataLst>
    <p:extLst>
      <p:ext uri="{BB962C8B-B14F-4D97-AF65-F5344CB8AC3E}">
        <p14:creationId xmlns:p14="http://schemas.microsoft.com/office/powerpoint/2010/main" val="326084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A9EDF0E6-DC72-F669-4968-1F1F2BAA757E}"/>
              </a:ext>
            </a:extLst>
          </p:cNvPr>
          <p:cNvSpPr txBox="1">
            <a:spLocks/>
          </p:cNvSpPr>
          <p:nvPr/>
        </p:nvSpPr>
        <p:spPr>
          <a:xfrm>
            <a:off x="3789819" y="184283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Platform Resource Consumption</a:t>
            </a:r>
          </a:p>
          <a:p>
            <a:r>
              <a:rPr lang="en-US" sz="1400" b="1">
                <a:latin typeface="+mn-lt"/>
              </a:rPr>
              <a:t>	</a:t>
            </a:r>
            <a:r>
              <a:rPr lang="en-US" sz="1100">
                <a:latin typeface="+mn-lt"/>
              </a:rPr>
              <a:t>CPU, I/O, Disk Utilization</a:t>
            </a:r>
            <a:endParaRPr lang="en-US" sz="1200">
              <a:latin typeface="+mn-lt"/>
            </a:endParaRPr>
          </a:p>
          <a:p>
            <a:endParaRPr lang="en-US" sz="1400" b="1">
              <a:latin typeface="+mn-lt"/>
            </a:endParaRPr>
          </a:p>
        </p:txBody>
      </p:sp>
      <p:sp>
        <p:nvSpPr>
          <p:cNvPr id="2" name="Title 4">
            <a:extLst>
              <a:ext uri="{FF2B5EF4-FFF2-40B4-BE49-F238E27FC236}">
                <a16:creationId xmlns:a16="http://schemas.microsoft.com/office/drawing/2014/main" id="{AB8F6327-9C39-DCCE-F6E1-321B0B65C2E0}"/>
              </a:ext>
            </a:extLst>
          </p:cNvPr>
          <p:cNvSpPr txBox="1">
            <a:spLocks/>
          </p:cNvSpPr>
          <p:nvPr/>
        </p:nvSpPr>
        <p:spPr>
          <a:xfrm>
            <a:off x="3789819" y="1151888"/>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Vantage Health Check - Overview</a:t>
            </a:r>
          </a:p>
          <a:p>
            <a:r>
              <a:rPr lang="en-US" sz="1400" b="1">
                <a:latin typeface="+mn-lt"/>
              </a:rPr>
              <a:t>	</a:t>
            </a:r>
            <a:r>
              <a:rPr lang="en-US" sz="1100">
                <a:latin typeface="+mn-lt"/>
              </a:rPr>
              <a:t>VHC on a page, Key Highlights</a:t>
            </a:r>
            <a:endParaRPr lang="en-US" sz="1200">
              <a:latin typeface="+mn-lt"/>
            </a:endParaRPr>
          </a:p>
          <a:p>
            <a:endParaRPr lang="en-US" sz="1400" b="1">
              <a:latin typeface="+mn-lt"/>
            </a:endParaRPr>
          </a:p>
        </p:txBody>
      </p:sp>
      <p:sp>
        <p:nvSpPr>
          <p:cNvPr id="21" name="Title 4">
            <a:extLst>
              <a:ext uri="{FF2B5EF4-FFF2-40B4-BE49-F238E27FC236}">
                <a16:creationId xmlns:a16="http://schemas.microsoft.com/office/drawing/2014/main" id="{4B093875-99E6-E107-ACFE-88D12C8DE4F6}"/>
              </a:ext>
            </a:extLst>
          </p:cNvPr>
          <p:cNvSpPr txBox="1">
            <a:spLocks/>
          </p:cNvSpPr>
          <p:nvPr/>
        </p:nvSpPr>
        <p:spPr>
          <a:xfrm>
            <a:off x="3789819" y="252283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Query Monitoring</a:t>
            </a:r>
            <a:endParaRPr lang="en-US" sz="1400" b="1">
              <a:latin typeface="+mn-lt"/>
            </a:endParaRPr>
          </a:p>
          <a:p>
            <a:r>
              <a:rPr lang="en-US" sz="1400" b="1">
                <a:latin typeface="+mn-lt"/>
              </a:rPr>
              <a:t>	</a:t>
            </a:r>
            <a:r>
              <a:rPr lang="en-US" sz="1100">
                <a:latin typeface="+mn-lt"/>
              </a:rPr>
              <a:t>Database Summary, Concurrency Levels, Daily Activity Throughput</a:t>
            </a:r>
            <a:endParaRPr lang="en-US" sz="1200">
              <a:latin typeface="+mn-lt"/>
            </a:endParaRPr>
          </a:p>
          <a:p>
            <a:endParaRPr lang="en-US" sz="1400" b="1">
              <a:latin typeface="+mn-lt"/>
            </a:endParaRPr>
          </a:p>
        </p:txBody>
      </p:sp>
      <p:sp>
        <p:nvSpPr>
          <p:cNvPr id="24" name="Title 4">
            <a:extLst>
              <a:ext uri="{FF2B5EF4-FFF2-40B4-BE49-F238E27FC236}">
                <a16:creationId xmlns:a16="http://schemas.microsoft.com/office/drawing/2014/main" id="{B9038149-4371-ADDB-62BD-CDC247CF3E13}"/>
              </a:ext>
            </a:extLst>
          </p:cNvPr>
          <p:cNvSpPr txBox="1">
            <a:spLocks/>
          </p:cNvSpPr>
          <p:nvPr/>
        </p:nvSpPr>
        <p:spPr>
          <a:xfrm>
            <a:off x="3789819" y="4575120"/>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Trending Summary</a:t>
            </a:r>
            <a:endParaRPr lang="en-US" sz="1400" b="1">
              <a:latin typeface="+mn-lt"/>
            </a:endParaRPr>
          </a:p>
          <a:p>
            <a:r>
              <a:rPr lang="en-US" sz="1400" b="1">
                <a:latin typeface="+mn-lt"/>
              </a:rPr>
              <a:t>	</a:t>
            </a:r>
            <a:r>
              <a:rPr lang="en-US" sz="1100">
                <a:latin typeface="+mn-lt"/>
              </a:rPr>
              <a:t>Platform and Database Trending Metrics</a:t>
            </a:r>
            <a:endParaRPr lang="en-US" sz="1200">
              <a:latin typeface="+mn-lt"/>
            </a:endParaRPr>
          </a:p>
          <a:p>
            <a:endParaRPr lang="en-US" sz="1400" b="1">
              <a:latin typeface="+mn-lt"/>
            </a:endParaRPr>
          </a:p>
        </p:txBody>
      </p:sp>
      <p:pic>
        <p:nvPicPr>
          <p:cNvPr id="11" name="Picture 2" descr="White Lighthouse On The Cliff by Narvikk">
            <a:extLst>
              <a:ext uri="{FF2B5EF4-FFF2-40B4-BE49-F238E27FC236}">
                <a16:creationId xmlns:a16="http://schemas.microsoft.com/office/drawing/2014/main" id="{6C0274D3-1A3D-53B6-8DE3-2265503A2226}"/>
              </a:ext>
            </a:extLst>
          </p:cNvPr>
          <p:cNvPicPr>
            <a:picLocks noChangeArrowheads="1"/>
          </p:cNvPicPr>
          <p:nvPr/>
        </p:nvPicPr>
        <p:blipFill>
          <a:blip r:embed="rId3">
            <a:alphaModFix amt="50000"/>
            <a:extLst>
              <a:ext uri="{28A0092B-C50C-407E-A947-70E740481C1C}">
                <a14:useLocalDpi xmlns:a14="http://schemas.microsoft.com/office/drawing/2010/main" val="0"/>
              </a:ext>
            </a:extLst>
          </a:blip>
          <a:srcRect l="13975" r="13975"/>
          <a:stretch>
            <a:fillRect/>
          </a:stretch>
        </p:blipFill>
        <p:spPr bwMode="auto">
          <a:xfrm flipH="1">
            <a:off x="-1" y="0"/>
            <a:ext cx="3529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4">
            <a:extLst>
              <a:ext uri="{FF2B5EF4-FFF2-40B4-BE49-F238E27FC236}">
                <a16:creationId xmlns:a16="http://schemas.microsoft.com/office/drawing/2014/main" id="{EC758391-554B-0FC5-7215-E903EA50F224}"/>
              </a:ext>
            </a:extLst>
          </p:cNvPr>
          <p:cNvSpPr txBox="1">
            <a:spLocks/>
          </p:cNvSpPr>
          <p:nvPr/>
        </p:nvSpPr>
        <p:spPr>
          <a:xfrm>
            <a:off x="3789819" y="3211822"/>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Workload Management</a:t>
            </a:r>
          </a:p>
          <a:p>
            <a:r>
              <a:rPr lang="en-US" sz="1400" b="1">
                <a:latin typeface="+mn-lt"/>
              </a:rPr>
              <a:t>	</a:t>
            </a:r>
            <a:r>
              <a:rPr lang="en-US" sz="1100">
                <a:latin typeface="+mn-lt"/>
              </a:rPr>
              <a:t>JOIN Frequency, Database Allocations</a:t>
            </a:r>
            <a:endParaRPr lang="en-US" sz="1200">
              <a:latin typeface="+mn-lt"/>
            </a:endParaRPr>
          </a:p>
          <a:p>
            <a:endParaRPr lang="en-US" sz="1400" b="1">
              <a:latin typeface="+mn-lt"/>
            </a:endParaRPr>
          </a:p>
        </p:txBody>
      </p:sp>
      <p:sp>
        <p:nvSpPr>
          <p:cNvPr id="23" name="Title 4">
            <a:extLst>
              <a:ext uri="{FF2B5EF4-FFF2-40B4-BE49-F238E27FC236}">
                <a16:creationId xmlns:a16="http://schemas.microsoft.com/office/drawing/2014/main" id="{2EAAB3FB-5103-E4D1-1F8F-27055BF11013}"/>
              </a:ext>
            </a:extLst>
          </p:cNvPr>
          <p:cNvSpPr txBox="1">
            <a:spLocks/>
          </p:cNvSpPr>
          <p:nvPr/>
        </p:nvSpPr>
        <p:spPr>
          <a:xfrm>
            <a:off x="3789819" y="3893471"/>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Database Feature Usage</a:t>
            </a:r>
            <a:endParaRPr lang="en-US" sz="1400" b="1">
              <a:latin typeface="+mn-lt"/>
            </a:endParaRPr>
          </a:p>
          <a:p>
            <a:r>
              <a:rPr lang="en-US" sz="1400" b="1">
                <a:latin typeface="+mn-lt"/>
              </a:rPr>
              <a:t>	</a:t>
            </a:r>
            <a:r>
              <a:rPr lang="en-US" sz="1100">
                <a:latin typeface="+mn-lt"/>
              </a:rPr>
              <a:t>Most Used Features, </a:t>
            </a:r>
            <a:r>
              <a:rPr lang="en-US" sz="1100" err="1">
                <a:latin typeface="+mn-lt"/>
              </a:rPr>
              <a:t>ClearScape</a:t>
            </a:r>
            <a:r>
              <a:rPr lang="en-US" sz="1100">
                <a:latin typeface="+mn-lt"/>
              </a:rPr>
              <a:t> Features, Unused Features</a:t>
            </a:r>
            <a:endParaRPr lang="en-US" sz="1200">
              <a:latin typeface="+mn-lt"/>
            </a:endParaRPr>
          </a:p>
          <a:p>
            <a:endParaRPr lang="en-US" sz="1400" b="1">
              <a:latin typeface="+mn-lt"/>
            </a:endParaRPr>
          </a:p>
        </p:txBody>
      </p:sp>
      <p:sp>
        <p:nvSpPr>
          <p:cNvPr id="3" name="Graphic 4" descr="Badge 1 with solid fill">
            <a:extLst>
              <a:ext uri="{FF2B5EF4-FFF2-40B4-BE49-F238E27FC236}">
                <a16:creationId xmlns:a16="http://schemas.microsoft.com/office/drawing/2014/main" id="{8481CE21-793E-B1C2-DDD2-BF4BEFA0C4CE}"/>
              </a:ext>
            </a:extLst>
          </p:cNvPr>
          <p:cNvSpPr/>
          <p:nvPr/>
        </p:nvSpPr>
        <p:spPr>
          <a:xfrm>
            <a:off x="3349678" y="1176838"/>
            <a:ext cx="524479" cy="524479"/>
          </a:xfrm>
          <a:custGeom>
            <a:avLst/>
            <a:gdLst>
              <a:gd name="connsiteX0" fmla="*/ 262240 w 524479"/>
              <a:gd name="connsiteY0" fmla="*/ 0 h 524479"/>
              <a:gd name="connsiteX1" fmla="*/ 0 w 524479"/>
              <a:gd name="connsiteY1" fmla="*/ 262240 h 524479"/>
              <a:gd name="connsiteX2" fmla="*/ 262240 w 524479"/>
              <a:gd name="connsiteY2" fmla="*/ 524480 h 524479"/>
              <a:gd name="connsiteX3" fmla="*/ 524480 w 524479"/>
              <a:gd name="connsiteY3" fmla="*/ 262240 h 524479"/>
              <a:gd name="connsiteX4" fmla="*/ 524480 w 524479"/>
              <a:gd name="connsiteY4" fmla="*/ 262212 h 524479"/>
              <a:gd name="connsiteX5" fmla="*/ 262447 w 524479"/>
              <a:gd name="connsiteY5" fmla="*/ 0 h 524479"/>
              <a:gd name="connsiteX6" fmla="*/ 262240 w 524479"/>
              <a:gd name="connsiteY6" fmla="*/ 0 h 524479"/>
              <a:gd name="connsiteX7" fmla="*/ 291006 w 524479"/>
              <a:gd name="connsiteY7" fmla="*/ 373553 h 524479"/>
              <a:gd name="connsiteX8" fmla="*/ 251116 w 524479"/>
              <a:gd name="connsiteY8" fmla="*/ 373553 h 524479"/>
              <a:gd name="connsiteX9" fmla="*/ 251116 w 524479"/>
              <a:gd name="connsiteY9" fmla="*/ 183041 h 524479"/>
              <a:gd name="connsiteX10" fmla="*/ 240448 w 524479"/>
              <a:gd name="connsiteY10" fmla="*/ 189690 h 524479"/>
              <a:gd name="connsiteX11" fmla="*/ 228876 w 524479"/>
              <a:gd name="connsiteY11" fmla="*/ 195422 h 524479"/>
              <a:gd name="connsiteX12" fmla="*/ 215349 w 524479"/>
              <a:gd name="connsiteY12" fmla="*/ 200124 h 524479"/>
              <a:gd name="connsiteX13" fmla="*/ 199758 w 524479"/>
              <a:gd name="connsiteY13" fmla="*/ 204363 h 524479"/>
              <a:gd name="connsiteX14" fmla="*/ 199758 w 524479"/>
              <a:gd name="connsiteY14" fmla="*/ 172497 h 524479"/>
              <a:gd name="connsiteX15" fmla="*/ 210184 w 524479"/>
              <a:gd name="connsiteY15" fmla="*/ 169287 h 524479"/>
              <a:gd name="connsiteX16" fmla="*/ 219478 w 524479"/>
              <a:gd name="connsiteY16" fmla="*/ 166076 h 524479"/>
              <a:gd name="connsiteX17" fmla="*/ 228648 w 524479"/>
              <a:gd name="connsiteY17" fmla="*/ 162292 h 524479"/>
              <a:gd name="connsiteX18" fmla="*/ 237817 w 524479"/>
              <a:gd name="connsiteY18" fmla="*/ 158508 h 524479"/>
              <a:gd name="connsiteX19" fmla="*/ 246635 w 524479"/>
              <a:gd name="connsiteY19" fmla="*/ 153923 h 524479"/>
              <a:gd name="connsiteX20" fmla="*/ 255473 w 524479"/>
              <a:gd name="connsiteY20" fmla="*/ 149090 h 524479"/>
              <a:gd name="connsiteX21" fmla="*/ 264981 w 524479"/>
              <a:gd name="connsiteY21" fmla="*/ 143566 h 524479"/>
              <a:gd name="connsiteX22" fmla="*/ 274503 w 524479"/>
              <a:gd name="connsiteY22" fmla="*/ 138042 h 524479"/>
              <a:gd name="connsiteX23" fmla="*/ 291006 w 524479"/>
              <a:gd name="connsiteY23" fmla="*/ 138042 h 5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79" h="524479">
                <a:moveTo>
                  <a:pt x="262240" y="0"/>
                </a:moveTo>
                <a:cubicBezTo>
                  <a:pt x="117409" y="0"/>
                  <a:pt x="0" y="117409"/>
                  <a:pt x="0" y="262240"/>
                </a:cubicBezTo>
                <a:cubicBezTo>
                  <a:pt x="0" y="407071"/>
                  <a:pt x="117409" y="524480"/>
                  <a:pt x="262240" y="524480"/>
                </a:cubicBezTo>
                <a:cubicBezTo>
                  <a:pt x="407071" y="524480"/>
                  <a:pt x="524480" y="407071"/>
                  <a:pt x="524480" y="262240"/>
                </a:cubicBezTo>
                <a:cubicBezTo>
                  <a:pt x="524480" y="262231"/>
                  <a:pt x="524480" y="262221"/>
                  <a:pt x="524480" y="262212"/>
                </a:cubicBezTo>
                <a:cubicBezTo>
                  <a:pt x="524529" y="117446"/>
                  <a:pt x="407213" y="50"/>
                  <a:pt x="262447" y="0"/>
                </a:cubicBezTo>
                <a:cubicBezTo>
                  <a:pt x="262378" y="0"/>
                  <a:pt x="262309" y="0"/>
                  <a:pt x="262240" y="0"/>
                </a:cubicBezTo>
                <a:close/>
                <a:moveTo>
                  <a:pt x="291006" y="373553"/>
                </a:moveTo>
                <a:lnTo>
                  <a:pt x="251116" y="373553"/>
                </a:lnTo>
                <a:lnTo>
                  <a:pt x="251116" y="183041"/>
                </a:lnTo>
                <a:cubicBezTo>
                  <a:pt x="247747" y="185343"/>
                  <a:pt x="244191" y="187559"/>
                  <a:pt x="240448" y="189690"/>
                </a:cubicBezTo>
                <a:cubicBezTo>
                  <a:pt x="236708" y="191829"/>
                  <a:pt x="232843" y="193742"/>
                  <a:pt x="228876" y="195422"/>
                </a:cubicBezTo>
                <a:cubicBezTo>
                  <a:pt x="224586" y="197106"/>
                  <a:pt x="220077" y="198674"/>
                  <a:pt x="215349" y="200124"/>
                </a:cubicBezTo>
                <a:cubicBezTo>
                  <a:pt x="210621" y="201574"/>
                  <a:pt x="205425" y="202987"/>
                  <a:pt x="199758" y="204363"/>
                </a:cubicBezTo>
                <a:lnTo>
                  <a:pt x="199758" y="172497"/>
                </a:lnTo>
                <a:cubicBezTo>
                  <a:pt x="203578" y="171425"/>
                  <a:pt x="207054" y="170355"/>
                  <a:pt x="210184" y="169287"/>
                </a:cubicBezTo>
                <a:cubicBezTo>
                  <a:pt x="213314" y="168218"/>
                  <a:pt x="216412" y="167148"/>
                  <a:pt x="219478" y="166076"/>
                </a:cubicBezTo>
                <a:cubicBezTo>
                  <a:pt x="222523" y="164854"/>
                  <a:pt x="225589" y="163597"/>
                  <a:pt x="228648" y="162292"/>
                </a:cubicBezTo>
                <a:cubicBezTo>
                  <a:pt x="231707" y="160987"/>
                  <a:pt x="234759" y="159737"/>
                  <a:pt x="237817" y="158508"/>
                </a:cubicBezTo>
                <a:cubicBezTo>
                  <a:pt x="240717" y="156980"/>
                  <a:pt x="243657" y="155451"/>
                  <a:pt x="246635" y="153923"/>
                </a:cubicBezTo>
                <a:cubicBezTo>
                  <a:pt x="249613" y="152395"/>
                  <a:pt x="252559" y="150784"/>
                  <a:pt x="255473" y="149090"/>
                </a:cubicBezTo>
                <a:cubicBezTo>
                  <a:pt x="258696" y="147414"/>
                  <a:pt x="261865" y="145573"/>
                  <a:pt x="264981" y="143566"/>
                </a:cubicBezTo>
                <a:cubicBezTo>
                  <a:pt x="268097" y="141559"/>
                  <a:pt x="271271" y="139718"/>
                  <a:pt x="274503" y="138042"/>
                </a:cubicBezTo>
                <a:lnTo>
                  <a:pt x="291006" y="138042"/>
                </a:lnTo>
                <a:close/>
              </a:path>
            </a:pathLst>
          </a:custGeom>
          <a:solidFill>
            <a:schemeClr val="accent6">
              <a:lumMod val="75000"/>
            </a:schemeClr>
          </a:solidFill>
          <a:ln w="6846" cap="flat">
            <a:noFill/>
            <a:prstDash val="solid"/>
            <a:miter/>
          </a:ln>
        </p:spPr>
        <p:txBody>
          <a:bodyPr rtlCol="0" anchor="ctr"/>
          <a:lstStyle/>
          <a:p>
            <a:endParaRPr lang="en-IN"/>
          </a:p>
        </p:txBody>
      </p:sp>
      <p:pic>
        <p:nvPicPr>
          <p:cNvPr id="28" name="Graphic 27" descr="Badge with solid fill">
            <a:extLst>
              <a:ext uri="{FF2B5EF4-FFF2-40B4-BE49-F238E27FC236}">
                <a16:creationId xmlns:a16="http://schemas.microsoft.com/office/drawing/2014/main" id="{98990363-2944-5134-84E0-850AB478DE1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1705" y="1780825"/>
            <a:ext cx="662867" cy="662867"/>
          </a:xfrm>
          <a:prstGeom prst="rect">
            <a:avLst/>
          </a:prstGeom>
        </p:spPr>
      </p:pic>
      <p:pic>
        <p:nvPicPr>
          <p:cNvPr id="30" name="Graphic 29" descr="Badge 3 with solid fill">
            <a:extLst>
              <a:ext uri="{FF2B5EF4-FFF2-40B4-BE49-F238E27FC236}">
                <a16:creationId xmlns:a16="http://schemas.microsoft.com/office/drawing/2014/main" id="{53EF2B5D-2B33-2C75-E2D2-4B49D06F77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71705" y="2460819"/>
            <a:ext cx="662867" cy="662867"/>
          </a:xfrm>
          <a:prstGeom prst="rect">
            <a:avLst/>
          </a:prstGeom>
        </p:spPr>
      </p:pic>
      <p:sp>
        <p:nvSpPr>
          <p:cNvPr id="25" name="Title 4">
            <a:extLst>
              <a:ext uri="{FF2B5EF4-FFF2-40B4-BE49-F238E27FC236}">
                <a16:creationId xmlns:a16="http://schemas.microsoft.com/office/drawing/2014/main" id="{12BA3C37-42CB-B97B-E4EA-E1726155D52A}"/>
              </a:ext>
            </a:extLst>
          </p:cNvPr>
          <p:cNvSpPr txBox="1">
            <a:spLocks/>
          </p:cNvSpPr>
          <p:nvPr/>
        </p:nvSpPr>
        <p:spPr>
          <a:xfrm>
            <a:off x="3789819" y="5265787"/>
            <a:ext cx="6184242" cy="538841"/>
          </a:xfrm>
          <a:prstGeom prst="roundRect">
            <a:avLst/>
          </a:prstGeom>
          <a:ln>
            <a:solidFill>
              <a:schemeClr val="bg1">
                <a:lumMod val="75000"/>
              </a:schemeClr>
            </a:solidFill>
          </a:ln>
        </p:spPr>
        <p:txBody>
          <a:bodyPr vert="horz" lIns="0" tIns="0" rIns="0" bIns="0" rtlCol="0" anchor="ctr"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sz="1400" b="1">
                <a:latin typeface="+mn-lt"/>
              </a:rPr>
              <a:t>	</a:t>
            </a:r>
          </a:p>
          <a:p>
            <a:r>
              <a:rPr lang="en-US" sz="1400" b="1">
                <a:latin typeface="+mn-lt"/>
              </a:rPr>
              <a:t>	</a:t>
            </a:r>
            <a:r>
              <a:rPr lang="en-IN" sz="1400" b="1">
                <a:latin typeface="+mn-lt"/>
              </a:rPr>
              <a:t>Backup Slides</a:t>
            </a:r>
            <a:endParaRPr lang="en-US" sz="1400" b="1">
              <a:latin typeface="+mn-lt"/>
            </a:endParaRPr>
          </a:p>
          <a:p>
            <a:r>
              <a:rPr lang="en-US" sz="1400" b="1">
                <a:latin typeface="+mn-lt"/>
              </a:rPr>
              <a:t>	</a:t>
            </a:r>
            <a:r>
              <a:rPr lang="en-US" sz="1100">
                <a:latin typeface="+mn-lt"/>
              </a:rPr>
              <a:t>More details on Features, Data Transfers, Constraint Analysis &amp; Platform Overview </a:t>
            </a:r>
            <a:endParaRPr lang="en-US" sz="1200">
              <a:latin typeface="+mn-lt"/>
            </a:endParaRPr>
          </a:p>
          <a:p>
            <a:endParaRPr lang="en-US" sz="1400" b="1">
              <a:latin typeface="+mn-lt"/>
            </a:endParaRPr>
          </a:p>
        </p:txBody>
      </p:sp>
      <p:pic>
        <p:nvPicPr>
          <p:cNvPr id="32" name="Graphic 31" descr="Badge 4 with solid fill">
            <a:extLst>
              <a:ext uri="{FF2B5EF4-FFF2-40B4-BE49-F238E27FC236}">
                <a16:creationId xmlns:a16="http://schemas.microsoft.com/office/drawing/2014/main" id="{E4831111-9EA1-CAFD-3422-56C02E73BD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71705" y="3146893"/>
            <a:ext cx="662867" cy="662867"/>
          </a:xfrm>
          <a:prstGeom prst="rect">
            <a:avLst/>
          </a:prstGeom>
        </p:spPr>
      </p:pic>
      <p:pic>
        <p:nvPicPr>
          <p:cNvPr id="34" name="Graphic 33" descr="Badge 5 with solid fill">
            <a:extLst>
              <a:ext uri="{FF2B5EF4-FFF2-40B4-BE49-F238E27FC236}">
                <a16:creationId xmlns:a16="http://schemas.microsoft.com/office/drawing/2014/main" id="{BAE914F8-DC23-32EE-C407-1649728A07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71705" y="3832430"/>
            <a:ext cx="662867" cy="662867"/>
          </a:xfrm>
          <a:prstGeom prst="rect">
            <a:avLst/>
          </a:prstGeom>
        </p:spPr>
      </p:pic>
      <p:pic>
        <p:nvPicPr>
          <p:cNvPr id="36" name="Graphic 35" descr="Badge 6 with solid fill">
            <a:extLst>
              <a:ext uri="{FF2B5EF4-FFF2-40B4-BE49-F238E27FC236}">
                <a16:creationId xmlns:a16="http://schemas.microsoft.com/office/drawing/2014/main" id="{6DBF813C-8D94-D496-5B7D-D9CFCD9E42B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71705" y="4513108"/>
            <a:ext cx="662867" cy="662867"/>
          </a:xfrm>
          <a:prstGeom prst="rect">
            <a:avLst/>
          </a:prstGeom>
        </p:spPr>
      </p:pic>
      <p:pic>
        <p:nvPicPr>
          <p:cNvPr id="43" name="Graphic 42" descr="Badge 7 with solid fill">
            <a:extLst>
              <a:ext uri="{FF2B5EF4-FFF2-40B4-BE49-F238E27FC236}">
                <a16:creationId xmlns:a16="http://schemas.microsoft.com/office/drawing/2014/main" id="{A430FE7D-9479-8532-BC70-7E294B4BD13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71705" y="5192875"/>
            <a:ext cx="662867" cy="662867"/>
          </a:xfrm>
          <a:prstGeom prst="rect">
            <a:avLst/>
          </a:prstGeom>
        </p:spPr>
      </p:pic>
      <p:sp>
        <p:nvSpPr>
          <p:cNvPr id="10" name="Title 8">
            <a:extLst>
              <a:ext uri="{FF2B5EF4-FFF2-40B4-BE49-F238E27FC236}">
                <a16:creationId xmlns:a16="http://schemas.microsoft.com/office/drawing/2014/main" id="{F75C4C68-87A7-EB7E-A448-5773EE4DF492}"/>
              </a:ext>
            </a:extLst>
          </p:cNvPr>
          <p:cNvSpPr txBox="1">
            <a:spLocks/>
          </p:cNvSpPr>
          <p:nvPr/>
        </p:nvSpPr>
        <p:spPr>
          <a:xfrm>
            <a:off x="3529012" y="79352"/>
            <a:ext cx="2041392" cy="584673"/>
          </a:xfrm>
          <a:prstGeom prst="rect">
            <a:avLst/>
          </a:prstGeom>
          <a:solidFill>
            <a:schemeClr val="bg1"/>
          </a:solidFill>
          <a:ln>
            <a:solidFill>
              <a:schemeClr val="bg1"/>
            </a:solidFill>
          </a:ln>
        </p:spPr>
        <p:style>
          <a:lnRef idx="1">
            <a:schemeClr val="accent4"/>
          </a:lnRef>
          <a:fillRef idx="2">
            <a:schemeClr val="accent4"/>
          </a:fillRef>
          <a:effectRef idx="1">
            <a:schemeClr val="accent4"/>
          </a:effectRef>
          <a:fontRef idx="minor">
            <a:schemeClr val="dk1"/>
          </a:fontRef>
        </p:style>
        <p:txBody>
          <a:bodyPr vert="horz" lIns="0" tIns="0" rIns="0" bIns="0" rtlCol="0" anchor="ctr" anchorCtr="0">
            <a:norm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pPr algn="ctr"/>
            <a:r>
              <a:rPr lang="en-US" sz="3600" b="1"/>
              <a:t>AGENDA</a:t>
            </a:r>
            <a:endParaRPr lang="en-US" sz="2000" b="1"/>
          </a:p>
        </p:txBody>
      </p:sp>
    </p:spTree>
    <p:extLst>
      <p:ext uri="{BB962C8B-B14F-4D97-AF65-F5344CB8AC3E}">
        <p14:creationId xmlns:p14="http://schemas.microsoft.com/office/powerpoint/2010/main" val="268141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C035-C553-752F-8DE6-AAC5C6CA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9C687-B19C-81B5-89A1-88708FDE4B8F}"/>
              </a:ext>
            </a:extLst>
          </p:cNvPr>
          <p:cNvSpPr>
            <a:spLocks noGrp="1"/>
          </p:cNvSpPr>
          <p:nvPr>
            <p:ph type="title"/>
          </p:nvPr>
        </p:nvSpPr>
        <p:spPr>
          <a:xfrm>
            <a:off x="575310" y="395492"/>
            <a:ext cx="11041380" cy="813548"/>
          </a:xfrm>
        </p:spPr>
        <p:txBody>
          <a:bodyPr/>
          <a:lstStyle/>
          <a:p>
            <a:r>
              <a:rPr lang="en-US" dirty="0"/>
              <a:t>Query Delay Time</a:t>
            </a:r>
          </a:p>
        </p:txBody>
      </p:sp>
      <p:sp>
        <p:nvSpPr>
          <p:cNvPr id="22" name="Rectangle 21">
            <a:extLst>
              <a:ext uri="{FF2B5EF4-FFF2-40B4-BE49-F238E27FC236}">
                <a16:creationId xmlns:a16="http://schemas.microsoft.com/office/drawing/2014/main" id="{04D2BB80-C1E4-BCBA-4416-2834D85D2AB1}"/>
              </a:ext>
            </a:extLst>
          </p:cNvPr>
          <p:cNvSpPr/>
          <p:nvPr/>
        </p:nvSpPr>
        <p:spPr>
          <a:xfrm>
            <a:off x="1248792" y="845053"/>
            <a:ext cx="10058400" cy="548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a:solidFill>
                  <a:schemeClr val="accent6"/>
                </a:solidFill>
              </a:rPr>
              <a:t>--query_delaytime.</a:t>
            </a:r>
            <a:r>
              <a:rPr lang="en-US" dirty="0">
                <a:solidFill>
                  <a:schemeClr val="accent6"/>
                </a:solidFill>
              </a:rPr>
              <a:t>png}}</a:t>
            </a:r>
          </a:p>
          <a:p>
            <a:pPr algn="l"/>
            <a:endParaRPr lang="en-US" dirty="0">
              <a:solidFill>
                <a:schemeClr val="accent6"/>
              </a:solidFill>
            </a:endParaRPr>
          </a:p>
        </p:txBody>
      </p:sp>
      <p:sp>
        <p:nvSpPr>
          <p:cNvPr id="2" name="Rectangle 1">
            <a:extLst>
              <a:ext uri="{FF2B5EF4-FFF2-40B4-BE49-F238E27FC236}">
                <a16:creationId xmlns:a16="http://schemas.microsoft.com/office/drawing/2014/main" id="{E3E12B1F-3005-281E-D2E4-CE66C07129E3}"/>
              </a:ext>
            </a:extLst>
          </p:cNvPr>
          <p:cNvSpPr/>
          <p:nvPr/>
        </p:nvSpPr>
        <p:spPr>
          <a:xfrm>
            <a:off x="1248792" y="845053"/>
            <a:ext cx="10058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867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14-81D7-6716-0400-474DE2A78F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81A9BD-56CC-1953-45D4-EDBC5AFE0B1D}"/>
              </a:ext>
            </a:extLst>
          </p:cNvPr>
          <p:cNvSpPr>
            <a:spLocks noGrp="1"/>
          </p:cNvSpPr>
          <p:nvPr>
            <p:ph type="title"/>
          </p:nvPr>
        </p:nvSpPr>
        <p:spPr>
          <a:xfrm>
            <a:off x="529739" y="645256"/>
            <a:ext cx="11277600" cy="1409700"/>
          </a:xfrm>
        </p:spPr>
        <p:txBody>
          <a:bodyPr/>
          <a:lstStyle/>
          <a:p>
            <a:r>
              <a:rPr lang="en-US" dirty="0"/>
              <a:t>Top 25 Users</a:t>
            </a:r>
          </a:p>
        </p:txBody>
      </p:sp>
      <p:sp>
        <p:nvSpPr>
          <p:cNvPr id="6" name="Rectangle 5">
            <a:extLst>
              <a:ext uri="{FF2B5EF4-FFF2-40B4-BE49-F238E27FC236}">
                <a16:creationId xmlns:a16="http://schemas.microsoft.com/office/drawing/2014/main" id="{A3CFA6EA-9698-BC2B-849E-899A396A334E}"/>
              </a:ext>
            </a:extLst>
          </p:cNvPr>
          <p:cNvSpPr/>
          <p:nvPr/>
        </p:nvSpPr>
        <p:spPr>
          <a:xfrm>
            <a:off x="581255" y="1266896"/>
            <a:ext cx="109728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pic:oap</a:t>
            </a:r>
            <a:r>
              <a:rPr lang="en-US" dirty="0">
                <a:solidFill>
                  <a:schemeClr val="accent6"/>
                </a:solidFill>
              </a:rPr>
              <a:t>--top_25_users.png}}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D65E7204-5ADD-63F5-6570-8346EC78F7AF}"/>
              </a:ext>
            </a:extLst>
          </p:cNvPr>
          <p:cNvSpPr/>
          <p:nvPr/>
        </p:nvSpPr>
        <p:spPr>
          <a:xfrm>
            <a:off x="581255" y="1266896"/>
            <a:ext cx="109728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6675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7AFBE-FA8D-B3F6-68CF-60A4F34827B7}"/>
              </a:ext>
            </a:extLst>
          </p:cNvPr>
          <p:cNvSpPr>
            <a:spLocks noGrp="1"/>
          </p:cNvSpPr>
          <p:nvPr>
            <p:ph type="sldNum" sz="quarter" idx="12"/>
          </p:nvPr>
        </p:nvSpPr>
        <p:spPr/>
        <p:txBody>
          <a:bodyPr/>
          <a:lstStyle/>
          <a:p>
            <a:fld id="{0885F5B2-48F7-4F18-A961-C29AAE44EB58}" type="slidenum">
              <a:rPr lang="en-US" smtClean="0"/>
              <a:pPr/>
              <a:t>32</a:t>
            </a:fld>
            <a:endParaRPr lang="en-US" dirty="0"/>
          </a:p>
        </p:txBody>
      </p:sp>
      <p:sp>
        <p:nvSpPr>
          <p:cNvPr id="3" name="Title 2">
            <a:extLst>
              <a:ext uri="{FF2B5EF4-FFF2-40B4-BE49-F238E27FC236}">
                <a16:creationId xmlns:a16="http://schemas.microsoft.com/office/drawing/2014/main" id="{63D2EB66-CFF6-D715-F4AF-40797CE78FF5}"/>
              </a:ext>
            </a:extLst>
          </p:cNvPr>
          <p:cNvSpPr>
            <a:spLocks noGrp="1"/>
          </p:cNvSpPr>
          <p:nvPr>
            <p:ph type="title"/>
          </p:nvPr>
        </p:nvSpPr>
        <p:spPr/>
        <p:txBody>
          <a:bodyPr/>
          <a:lstStyle/>
          <a:p>
            <a:r>
              <a:rPr lang="en-US" sz="4800" dirty="0"/>
              <a:t>Workload Management</a:t>
            </a:r>
            <a:endParaRPr lang="en-US" dirty="0"/>
          </a:p>
        </p:txBody>
      </p:sp>
      <p:sp>
        <p:nvSpPr>
          <p:cNvPr id="4" name="Text Placeholder 3">
            <a:extLst>
              <a:ext uri="{FF2B5EF4-FFF2-40B4-BE49-F238E27FC236}">
                <a16:creationId xmlns:a16="http://schemas.microsoft.com/office/drawing/2014/main" id="{D95B5561-D508-EE4D-6D2B-14CAD1AE6113}"/>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B1985EDE-6714-0E4A-3D36-66D6E4F02722}"/>
              </a:ext>
            </a:extLst>
          </p:cNvPr>
          <p:cNvSpPr txBox="1">
            <a:spLocks/>
          </p:cNvSpPr>
          <p:nvPr/>
        </p:nvSpPr>
        <p:spPr>
          <a:xfrm>
            <a:off x="457200" y="3150831"/>
            <a:ext cx="7955280" cy="6818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IN">
                <a:solidFill/>
              </a:rPr>
              <a:t>(JOIN Frequency / Database Allocations)</a:t>
            </a:r>
          </a:p>
          <a:p>
            <a:endParaRPr lang="en-IN" dirty="0"/>
          </a:p>
        </p:txBody>
      </p:sp>
    </p:spTree>
    <p:extLst>
      <p:ext uri="{BB962C8B-B14F-4D97-AF65-F5344CB8AC3E}">
        <p14:creationId xmlns:p14="http://schemas.microsoft.com/office/powerpoint/2010/main" val="3796662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1935399"/>
            <a:ext cx="6400800" cy="40588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7482" y="1524602"/>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442200" y="1524602"/>
            <a:ext cx="4305300" cy="343235"/>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442200" y="1935399"/>
            <a:ext cx="4497050" cy="4272132"/>
          </a:xfrm>
          <a:prstGeom prst="rect">
            <a:avLst/>
          </a:prstGeom>
        </p:spPr>
        <p:txBody>
          <a:bodyPr wrap="square">
            <a:spAutoFit/>
          </a:bodyPr>
          <a:lstStyle/>
          <a:p>
            <a:pPr defTabSz="914330">
              <a:lnSpc>
                <a:spcPct val="130000"/>
              </a:lnSpc>
              <a:spcBef>
                <a:spcPts val="1200"/>
              </a:spcBef>
              <a:defRPr/>
            </a:pPr>
            <a:r>
              <a:rPr lang="en-US" sz="1100" b="1" dirty="0">
                <a:solidFill>
                  <a:srgbClr val="6B767D"/>
                </a:solidFill>
              </a:rPr>
              <a:t>Tactical queries are so low cost as to be essentially FREE</a:t>
            </a:r>
          </a:p>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val:vhc</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40 years of optimizer improvements and world-class workload management allows this level of success performing true mixed workloads.</a:t>
            </a:r>
          </a:p>
        </p:txBody>
      </p:sp>
      <p:sp>
        <p:nvSpPr>
          <p:cNvPr id="8" name="Rectangle 7">
            <a:extLst>
              <a:ext uri="{FF2B5EF4-FFF2-40B4-BE49-F238E27FC236}">
                <a16:creationId xmlns:a16="http://schemas.microsoft.com/office/drawing/2014/main" id="{C7E41A62-A2A9-F64E-88C7-8C25D88C6049}"/>
              </a:ext>
            </a:extLst>
          </p:cNvPr>
          <p:cNvSpPr/>
          <p:nvPr/>
        </p:nvSpPr>
        <p:spPr>
          <a:xfrm>
            <a:off x="502676" y="1799701"/>
            <a:ext cx="6559860" cy="440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81255" y="1266896"/>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--allocated_utilization_top50_databases_Allocated_CPU.png}}</a:t>
            </a:r>
          </a:p>
          <a:p>
            <a:pPr algn="l"/>
            <a:endParaRPr lang="en-US" dirty="0">
              <a:solidFill>
                <a:schemeClr val="accent6"/>
              </a:solidFill>
            </a:endParaRP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199" y="645256"/>
            <a:ext cx="11277600" cy="1409700"/>
          </a:xfrm>
        </p:spPr>
        <p:txBody>
          <a:bodyPr/>
          <a:lstStyle/>
          <a:p>
            <a:r>
              <a:rPr lang="en-US" dirty="0"/>
              <a:t>Allocation by Top 50 Databases – CPU</a:t>
            </a:r>
          </a:p>
        </p:txBody>
      </p:sp>
      <p:sp>
        <p:nvSpPr>
          <p:cNvPr id="8" name="Rectangle 7">
            <a:extLst>
              <a:ext uri="{FF2B5EF4-FFF2-40B4-BE49-F238E27FC236}">
                <a16:creationId xmlns:a16="http://schemas.microsoft.com/office/drawing/2014/main" id="{C7E41A62-A2A9-F64E-88C7-8C25D88C6049}"/>
              </a:ext>
            </a:extLst>
          </p:cNvPr>
          <p:cNvSpPr/>
          <p:nvPr/>
        </p:nvSpPr>
        <p:spPr>
          <a:xfrm>
            <a:off x="429275" y="1266896"/>
            <a:ext cx="11333449"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Tree>
    <p:custDataLst>
      <p:tags r:id="rId1"/>
    </p:custDataLst>
    <p:extLst>
      <p:ext uri="{BB962C8B-B14F-4D97-AF65-F5344CB8AC3E}">
        <p14:creationId xmlns:p14="http://schemas.microsoft.com/office/powerpoint/2010/main" val="16276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529739" y="645256"/>
            <a:ext cx="11277600" cy="1409700"/>
          </a:xfrm>
        </p:spPr>
        <p:txBody>
          <a:bodyPr/>
          <a:lstStyle/>
          <a:p>
            <a:r>
              <a:rPr lang="en-US" dirty="0"/>
              <a:t>Allocation by Top 50 Databases – IO GB / Throughput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22BEF80F-2A05-8F40-A696-EF57E6D36EFA}"/>
              </a:ext>
            </a:extLst>
          </p:cNvPr>
          <p:cNvSpPr/>
          <p:nvPr/>
        </p:nvSpPr>
        <p:spPr>
          <a:xfrm>
            <a:off x="581255" y="1266897"/>
            <a:ext cx="10972800" cy="374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--allocated_utilization_top50_databases_Allocated_IOGB.png}}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333801" y="1233682"/>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707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25C3B-57FE-247A-8509-09458A851AAF}"/>
              </a:ext>
            </a:extLst>
          </p:cNvPr>
          <p:cNvSpPr>
            <a:spLocks noGrp="1"/>
          </p:cNvSpPr>
          <p:nvPr>
            <p:ph type="sldNum" sz="quarter" idx="12"/>
          </p:nvPr>
        </p:nvSpPr>
        <p:spPr/>
        <p:txBody>
          <a:bodyPr/>
          <a:lstStyle/>
          <a:p>
            <a:fld id="{0885F5B2-48F7-4F18-A961-C29AAE44EB58}" type="slidenum">
              <a:rPr lang="en-US" smtClean="0"/>
              <a:pPr/>
              <a:t>36</a:t>
            </a:fld>
            <a:endParaRPr lang="en-US" dirty="0"/>
          </a:p>
        </p:txBody>
      </p:sp>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p:txBody>
          <a:bodyPr/>
          <a:lstStyle/>
          <a:p>
            <a:r>
              <a:rPr lang="en-US" dirty="0"/>
              <a:t>Feature Usage</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p:txBody>
          <a:bodyPr/>
          <a:lstStyle/>
          <a:p>
            <a:r>
              <a:rPr lang="en-US" dirty="0"/>
              <a:t>{{</a:t>
            </a:r>
            <a:r>
              <a:rPr lang="en-US" dirty="0" err="1"/>
              <a:t>val:vhc</a:t>
            </a:r>
            <a:r>
              <a:rPr lang="en-US" dirty="0"/>
              <a:t>--intro.csv[1:1]}}</a:t>
            </a:r>
          </a:p>
          <a:p>
            <a:endParaRPr lang="en-US" dirty="0"/>
          </a:p>
        </p:txBody>
      </p:sp>
      <p:sp>
        <p:nvSpPr>
          <p:cNvPr id="5" name="Text Placeholder 3">
            <a:extLst>
              <a:ext uri="{FF2B5EF4-FFF2-40B4-BE49-F238E27FC236}">
                <a16:creationId xmlns:a16="http://schemas.microsoft.com/office/drawing/2014/main" id="{9CE589E8-1C53-8165-EAF5-2CE02C8AC398}"/>
              </a:ext>
            </a:extLst>
          </p:cNvPr>
          <p:cNvSpPr txBox="1">
            <a:spLocks/>
          </p:cNvSpPr>
          <p:nvPr/>
        </p:nvSpPr>
        <p:spPr>
          <a:xfrm>
            <a:off x="457200" y="3238499"/>
            <a:ext cx="7955280" cy="6391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800"/>
              </a:spcAft>
              <a:buFont typeface="Arial" panose="020B0604020202020204" pitchFamily="34" charset="0"/>
              <a:buNone/>
              <a:tabLst/>
              <a:defRPr sz="16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200"/>
              </a:spcAft>
              <a:buFont typeface="Arial" panose="020B0604020202020204" pitchFamily="34" charset="0"/>
              <a:buNone/>
              <a:tabLst/>
              <a:defRPr sz="1600" i="1" kern="1200">
                <a:solidFill>
                  <a:schemeClr val="tx1">
                    <a:tint val="75000"/>
                  </a:schemeClr>
                </a:solidFill>
                <a:latin typeface="+mn-lt"/>
                <a:ea typeface="+mn-ea"/>
                <a:cs typeface="+mn-cs"/>
              </a:defRPr>
            </a:lvl9pPr>
          </a:lstStyle>
          <a:p>
            <a:pPr>
              <a:defRPr>
                <a:solidFill/>
              </a:defRPr>
            </a:pPr>
            <a:r>
              <a:rPr lang="en-GB">
                <a:solidFill/>
              </a:rPr>
              <a:t>(Most Used Features / ClearScape Features / Unused Features)</a:t>
            </a:r>
            <a:endParaRPr lang="en-GB" dirty="0">
              <a:solidFill/>
            </a:endParaRPr>
          </a:p>
        </p:txBody>
      </p:sp>
    </p:spTree>
    <p:extLst>
      <p:ext uri="{BB962C8B-B14F-4D97-AF65-F5344CB8AC3E}">
        <p14:creationId xmlns:p14="http://schemas.microsoft.com/office/powerpoint/2010/main" val="3502465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3034798483"/>
              </p:ext>
            </p:extLst>
          </p:nvPr>
        </p:nvGraphicFramePr>
        <p:xfrm>
          <a:off x="984824" y="1360848"/>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--feature_usage_x_Feature2.csv[3]}}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36854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Top 25 by CPU  </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090202730"/>
              </p:ext>
            </p:extLst>
          </p:nvPr>
        </p:nvGraphicFramePr>
        <p:xfrm>
          <a:off x="975097" y="1351121"/>
          <a:ext cx="7164240" cy="4658666"/>
        </p:xfrm>
        <a:graphic>
          <a:graphicData uri="http://schemas.openxmlformats.org/drawingml/2006/table">
            <a:tbl>
              <a:tblPr firstRow="1" bandRow="1">
                <a:tableStyleId>{9DCAF9ED-07DC-4A11-8D7F-57B35C25682E}</a:tableStyleId>
              </a:tblPr>
              <a:tblGrid>
                <a:gridCol w="4112695">
                  <a:extLst>
                    <a:ext uri="{9D8B030D-6E8A-4147-A177-3AD203B41FA5}">
                      <a16:colId xmlns:a16="http://schemas.microsoft.com/office/drawing/2014/main" val="3418245233"/>
                    </a:ext>
                  </a:extLst>
                </a:gridCol>
                <a:gridCol w="1573619">
                  <a:extLst>
                    <a:ext uri="{9D8B030D-6E8A-4147-A177-3AD203B41FA5}">
                      <a16:colId xmlns:a16="http://schemas.microsoft.com/office/drawing/2014/main" val="251619454"/>
                    </a:ext>
                  </a:extLst>
                </a:gridCol>
                <a:gridCol w="1477926">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--feature_usage_x_Feature3.csv[3]}}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extLst>
      <p:ext uri="{BB962C8B-B14F-4D97-AF65-F5344CB8AC3E}">
        <p14:creationId xmlns:p14="http://schemas.microsoft.com/office/powerpoint/2010/main" val="3904187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2E89-40CB-8744-99E6-5215A63CB2BA}"/>
              </a:ext>
            </a:extLst>
          </p:cNvPr>
          <p:cNvSpPr>
            <a:spLocks noGrp="1"/>
          </p:cNvSpPr>
          <p:nvPr>
            <p:ph type="title"/>
          </p:nvPr>
        </p:nvSpPr>
        <p:spPr/>
        <p:txBody>
          <a:bodyPr/>
          <a:lstStyle/>
          <a:p>
            <a:r>
              <a:rPr kumimoji="0" lang="en-US" sz="2800" b="0" i="0" u="none" strike="noStrike" kern="1200" cap="none" spc="-30" normalizeH="0" baseline="0" noProof="0" dirty="0" err="1">
                <a:ln>
                  <a:noFill/>
                </a:ln>
                <a:solidFill>
                  <a:srgbClr val="00233C"/>
                </a:solidFill>
                <a:effectLst/>
                <a:uLnTx/>
                <a:uFillTx/>
                <a:latin typeface="Inter Light"/>
                <a:ea typeface="+mj-ea"/>
                <a:cs typeface="+mj-cs"/>
              </a:rPr>
              <a:t>ClearScape</a:t>
            </a:r>
            <a:r>
              <a:rPr kumimoji="0" lang="en-US" sz="2800" b="0" i="0" u="none" strike="noStrike" kern="1200" cap="none" spc="-30" normalizeH="0" baseline="0" noProof="0" dirty="0">
                <a:ln>
                  <a:noFill/>
                </a:ln>
                <a:solidFill>
                  <a:srgbClr val="00233C"/>
                </a:solidFill>
                <a:effectLst/>
                <a:uLnTx/>
                <a:uFillTx/>
                <a:latin typeface="Inter Light"/>
                <a:ea typeface="+mj-ea"/>
                <a:cs typeface="+mj-cs"/>
              </a:rPr>
              <a:t> Feature Usage by Frequency</a:t>
            </a:r>
            <a:endParaRPr lang="en-US" dirty="0"/>
          </a:p>
        </p:txBody>
      </p:sp>
      <p:graphicFrame>
        <p:nvGraphicFramePr>
          <p:cNvPr id="11" name="Content Placeholder 7">
            <a:extLst>
              <a:ext uri="{FF2B5EF4-FFF2-40B4-BE49-F238E27FC236}">
                <a16:creationId xmlns:a16="http://schemas.microsoft.com/office/drawing/2014/main" id="{513391DA-ECD0-9947-A231-3700ADE07DC6}"/>
              </a:ext>
            </a:extLst>
          </p:cNvPr>
          <p:cNvGraphicFramePr>
            <a:graphicFrameLocks/>
          </p:cNvGraphicFramePr>
          <p:nvPr>
            <p:extLst>
              <p:ext uri="{D42A27DB-BD31-4B8C-83A1-F6EECF244321}">
                <p14:modId xmlns:p14="http://schemas.microsoft.com/office/powerpoint/2010/main" val="1677823983"/>
              </p:ext>
            </p:extLst>
          </p:nvPr>
        </p:nvGraphicFramePr>
        <p:xfrm>
          <a:off x="2513879" y="1436686"/>
          <a:ext cx="7164240" cy="3612188"/>
        </p:xfrm>
        <a:graphic>
          <a:graphicData uri="http://schemas.openxmlformats.org/drawingml/2006/table">
            <a:tbl>
              <a:tblPr firstRow="1" bandRow="1">
                <a:tableStyleId>{9DCAF9ED-07DC-4A11-8D7F-57B35C25682E}</a:tableStyleId>
              </a:tblPr>
              <a:tblGrid>
                <a:gridCol w="3877403">
                  <a:extLst>
                    <a:ext uri="{9D8B030D-6E8A-4147-A177-3AD203B41FA5}">
                      <a16:colId xmlns:a16="http://schemas.microsoft.com/office/drawing/2014/main" val="3418245233"/>
                    </a:ext>
                  </a:extLst>
                </a:gridCol>
                <a:gridCol w="1608268">
                  <a:extLst>
                    <a:ext uri="{9D8B030D-6E8A-4147-A177-3AD203B41FA5}">
                      <a16:colId xmlns:a16="http://schemas.microsoft.com/office/drawing/2014/main" val="251619454"/>
                    </a:ext>
                  </a:extLst>
                </a:gridCol>
                <a:gridCol w="1678569">
                  <a:extLst>
                    <a:ext uri="{9D8B030D-6E8A-4147-A177-3AD203B41FA5}">
                      <a16:colId xmlns:a16="http://schemas.microsoft.com/office/drawing/2014/main" val="2411404014"/>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Query Count</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800">
                          <a:solidFill>
                            <a:schemeClr val="bg1"/>
                          </a:solidFill>
                          <a:latin typeface="+mn-lt"/>
                        </a:defRPr>
                      </a:pPr>
                      <a:r>
                        <a:rPr lang="en-US" sz="900" dirty="0"/>
                        <a:t>CPU Use</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.csv[2]}}</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a:t>
                      </a:r>
                      <a:r>
                        <a:rPr lang="en-GB" sz="900" kern="1200" dirty="0" err="1">
                          <a:solidFill>
                            <a:srgbClr val="6B767D"/>
                          </a:solidFill>
                          <a:latin typeface="+mn-lt"/>
                          <a:ea typeface="+mn-ea"/>
                          <a:cs typeface="+mn-cs"/>
                        </a:rPr>
                        <a:t>feature_usage_x_ClearScapeFeature</a:t>
                      </a:r>
                      <a:r>
                        <a:rPr lang="en-US" sz="900" kern="1200" dirty="0">
                          <a:solidFill>
                            <a:srgbClr val="6B767D"/>
                          </a:solidFill>
                          <a:latin typeface="+mn-lt"/>
                          <a:ea typeface="+mn-ea"/>
                          <a:cs typeface="+mn-cs"/>
                        </a:rPr>
                        <a:t>.csv[3]}}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bl>
          </a:graphicData>
        </a:graphic>
      </p:graphicFrame>
      <p:sp>
        <p:nvSpPr>
          <p:cNvPr id="3" name="TextBox 2">
            <a:extLst>
              <a:ext uri="{FF2B5EF4-FFF2-40B4-BE49-F238E27FC236}">
                <a16:creationId xmlns:a16="http://schemas.microsoft.com/office/drawing/2014/main" id="{9DB7A50A-553F-6C76-CE41-1393DC3B81DA}"/>
              </a:ext>
            </a:extLst>
          </p:cNvPr>
          <p:cNvSpPr txBox="1"/>
          <p:nvPr/>
        </p:nvSpPr>
        <p:spPr>
          <a:xfrm>
            <a:off x="1542297" y="5176323"/>
            <a:ext cx="9107403" cy="883327"/>
          </a:xfrm>
          <a:prstGeom prst="rect">
            <a:avLst/>
          </a:prstGeom>
          <a:solidFill>
            <a:srgbClr val="334F63"/>
          </a:solidFill>
          <a:ln>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oAutofit/>
          </a:bodyPr>
          <a:lstStyle/>
          <a:p>
            <a:pPr algn="ctr">
              <a:spcAft>
                <a:spcPts val="800"/>
              </a:spcAft>
            </a:pPr>
            <a:r>
              <a:rPr lang="en-IN" sz="1600" dirty="0">
                <a:solidFill>
                  <a:schemeClr val="bg1"/>
                </a:solidFill>
              </a:rPr>
              <a:t>For more information on All 178 </a:t>
            </a:r>
            <a:r>
              <a:rPr lang="en-IN" sz="1600" dirty="0" err="1">
                <a:solidFill>
                  <a:schemeClr val="bg1"/>
                </a:solidFill>
              </a:rPr>
              <a:t>ClearScape</a:t>
            </a:r>
            <a:r>
              <a:rPr lang="en-IN" sz="1600" dirty="0">
                <a:solidFill>
                  <a:schemeClr val="bg1"/>
                </a:solidFill>
              </a:rPr>
              <a:t> Features and how to use them, please visit: </a:t>
            </a:r>
          </a:p>
          <a:p>
            <a:pPr marL="285750" indent="-285750" algn="ctr">
              <a:buFont typeface="Arial" panose="020B0604020202020204" pitchFamily="34" charset="0"/>
              <a:buChar char="•"/>
            </a:pPr>
            <a:r>
              <a:rPr lang="en-US" sz="1400" b="1" i="0" dirty="0">
                <a:solidFill>
                  <a:schemeClr val="bg1"/>
                </a:solidFill>
                <a:effectLst/>
                <a:hlinkClick r:id="rId3">
                  <a:extLst>
                    <a:ext uri="{A12FA001-AC4F-418D-AE19-62706E023703}">
                      <ahyp:hlinkClr xmlns:ahyp="http://schemas.microsoft.com/office/drawing/2018/hyperlinkcolor" val="tx"/>
                    </a:ext>
                  </a:extLst>
                </a:hlinkClick>
              </a:rPr>
              <a:t>Database Unbounded Array Framework Time Series Functions</a:t>
            </a:r>
            <a:endParaRPr lang="en-US" sz="1400" b="1" i="0" dirty="0">
              <a:solidFill>
                <a:schemeClr val="bg1"/>
              </a:solidFill>
              <a:effectLst/>
            </a:endParaRPr>
          </a:p>
          <a:p>
            <a:pPr marL="285750" indent="-285750" algn="ctr">
              <a:buFont typeface="Arial" panose="020B0604020202020204" pitchFamily="34" charset="0"/>
              <a:buChar char="•"/>
            </a:pPr>
            <a:r>
              <a:rPr lang="en-US" sz="1400" b="1" dirty="0">
                <a:solidFill>
                  <a:schemeClr val="bg1"/>
                </a:solidFill>
                <a:hlinkClick r:id="rId4">
                  <a:extLst>
                    <a:ext uri="{A12FA001-AC4F-418D-AE19-62706E023703}">
                      <ahyp:hlinkClr xmlns:ahyp="http://schemas.microsoft.com/office/drawing/2018/hyperlinkcolor" val="tx"/>
                    </a:ext>
                  </a:extLst>
                </a:hlinkClick>
              </a:rPr>
              <a:t>Data Analytics Functions</a:t>
            </a:r>
            <a:endParaRPr lang="en-US" sz="1400" b="1" dirty="0">
              <a:solidFill>
                <a:schemeClr val="bg1"/>
              </a:solidFill>
            </a:endParaRPr>
          </a:p>
        </p:txBody>
      </p:sp>
    </p:spTree>
    <p:extLst>
      <p:ext uri="{BB962C8B-B14F-4D97-AF65-F5344CB8AC3E}">
        <p14:creationId xmlns:p14="http://schemas.microsoft.com/office/powerpoint/2010/main" val="3452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6D6BC-BAB1-694F-940D-6411506FFD96}"/>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pPr/>
              <a:t>4</a:t>
            </a:fld>
            <a:endParaRPr lang="en-US" dirty="0"/>
          </a:p>
        </p:txBody>
      </p:sp>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438400"/>
            <a:ext cx="7955280" cy="1600199"/>
          </a:xfrm>
        </p:spPr>
        <p:txBody>
          <a:bodyPr/>
          <a:lstStyle/>
          <a:p>
            <a:r>
              <a:rPr lang="en-US" dirty="0"/>
              <a:t>Vantage Health Check - Overview</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038601"/>
            <a:ext cx="7955280" cy="1013459"/>
          </a:xfrm>
        </p:spPr>
        <p:txBody>
          <a:bodyPr/>
          <a:lstStyle/>
          <a:p>
            <a:r>
              <a:rPr lang="en-US" dirty="0"/>
              <a:t>{{</a:t>
            </a:r>
            <a:r>
              <a:rPr lang="en-US" dirty="0" err="1"/>
              <a:t>val:vhc</a:t>
            </a:r>
            <a:r>
              <a:rPr lang="en-US" dirty="0"/>
              <a:t>--intro.csv[1:1]}}</a:t>
            </a:r>
          </a:p>
        </p:txBody>
      </p:sp>
    </p:spTree>
    <p:extLst>
      <p:ext uri="{BB962C8B-B14F-4D97-AF65-F5344CB8AC3E}">
        <p14:creationId xmlns:p14="http://schemas.microsoft.com/office/powerpoint/2010/main" val="38640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19D8-9897-9A42-1593-AA8F5A586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F7B5-B28D-0CFF-6704-A19278EDC357}"/>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Feature Usage – Unused Features </a:t>
            </a:r>
            <a:endParaRPr lang="en-US" dirty="0"/>
          </a:p>
        </p:txBody>
      </p:sp>
      <p:graphicFrame>
        <p:nvGraphicFramePr>
          <p:cNvPr id="11" name="Content Placeholder 7">
            <a:extLst>
              <a:ext uri="{FF2B5EF4-FFF2-40B4-BE49-F238E27FC236}">
                <a16:creationId xmlns:a16="http://schemas.microsoft.com/office/drawing/2014/main" id="{EC80E1A0-B820-5319-96B4-48BF688C1052}"/>
              </a:ext>
            </a:extLst>
          </p:cNvPr>
          <p:cNvGraphicFramePr>
            <a:graphicFrameLocks/>
          </p:cNvGraphicFramePr>
          <p:nvPr/>
        </p:nvGraphicFramePr>
        <p:xfrm>
          <a:off x="587483" y="1309955"/>
          <a:ext cx="3699440" cy="5111156"/>
        </p:xfrm>
        <a:graphic>
          <a:graphicData uri="http://schemas.openxmlformats.org/drawingml/2006/table">
            <a:tbl>
              <a:tblPr firstRow="1" bandRow="1">
                <a:tableStyleId>{9DCAF9ED-07DC-4A11-8D7F-57B35C25682E}</a:tableStyleId>
              </a:tblPr>
              <a:tblGrid>
                <a:gridCol w="3699440">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a:t>Feature Name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col:vhc</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feature_usage_x_Feature_inactive.csv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graphicFrame>
        <p:nvGraphicFramePr>
          <p:cNvPr id="4" name="Content Placeholder 7">
            <a:extLst>
              <a:ext uri="{FF2B5EF4-FFF2-40B4-BE49-F238E27FC236}">
                <a16:creationId xmlns:a16="http://schemas.microsoft.com/office/drawing/2014/main" id="{57DC793A-45A7-EA46-2E3E-F3AE5112C3D8}"/>
              </a:ext>
            </a:extLst>
          </p:cNvPr>
          <p:cNvGraphicFramePr>
            <a:graphicFrameLocks/>
          </p:cNvGraphicFramePr>
          <p:nvPr>
            <p:extLst>
              <p:ext uri="{D42A27DB-BD31-4B8C-83A1-F6EECF244321}">
                <p14:modId xmlns:p14="http://schemas.microsoft.com/office/powerpoint/2010/main" val="2922235986"/>
              </p:ext>
            </p:extLst>
          </p:nvPr>
        </p:nvGraphicFramePr>
        <p:xfrm>
          <a:off x="4515470" y="1309955"/>
          <a:ext cx="4082364" cy="5111156"/>
        </p:xfrm>
        <a:graphic>
          <a:graphicData uri="http://schemas.openxmlformats.org/drawingml/2006/table">
            <a:tbl>
              <a:tblPr firstRow="1" bandRow="1">
                <a:tableStyleId>{9DCAF9ED-07DC-4A11-8D7F-57B35C25682E}</a:tableStyleId>
              </a:tblPr>
              <a:tblGrid>
                <a:gridCol w="4082364">
                  <a:extLst>
                    <a:ext uri="{9D8B030D-6E8A-4147-A177-3AD203B41FA5}">
                      <a16:colId xmlns:a16="http://schemas.microsoft.com/office/drawing/2014/main" val="3418245233"/>
                    </a:ext>
                  </a:extLst>
                </a:gridCol>
              </a:tblGrid>
              <a:tr h="226558">
                <a:tc>
                  <a:txBody>
                    <a:bodyPr/>
                    <a:lstStyle/>
                    <a:p>
                      <a:pPr algn="l" fontAlgn="b">
                        <a:defRPr sz="800">
                          <a:solidFill>
                            <a:schemeClr val="bg1"/>
                          </a:solidFill>
                          <a:latin typeface="+mn-lt"/>
                        </a:defRPr>
                      </a:pPr>
                      <a:r>
                        <a:rPr lang="en-US" sz="900" dirty="0" err="1"/>
                        <a:t>ClearScape</a:t>
                      </a:r>
                      <a:r>
                        <a:rPr lang="en-US" sz="900" dirty="0"/>
                        <a:t> Feature</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{{col:</a:t>
                      </a:r>
                      <a:r>
                        <a:rPr lang="en-GB" sz="900" kern="1200" dirty="0">
                          <a:solidFill>
                            <a:srgbClr val="6B767D"/>
                          </a:solidFill>
                          <a:latin typeface="+mn-lt"/>
                          <a:ea typeface="+mn-ea"/>
                          <a:cs typeface="+mn-cs"/>
                        </a:rPr>
                        <a:t>VHC--feature_usage_x_Clearscape_Feature_inactive.csv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779938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199358"/>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24775"/>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571908"/>
                  </a:ext>
                </a:extLst>
              </a:tr>
            </a:tbl>
          </a:graphicData>
        </a:graphic>
      </p:graphicFrame>
      <p:sp>
        <p:nvSpPr>
          <p:cNvPr id="5" name="TextBox 4">
            <a:extLst>
              <a:ext uri="{FF2B5EF4-FFF2-40B4-BE49-F238E27FC236}">
                <a16:creationId xmlns:a16="http://schemas.microsoft.com/office/drawing/2014/main" id="{34D82DAF-B234-6B0B-4947-F1F04600D760}"/>
              </a:ext>
            </a:extLst>
          </p:cNvPr>
          <p:cNvSpPr txBox="1"/>
          <p:nvPr/>
        </p:nvSpPr>
        <p:spPr>
          <a:xfrm>
            <a:off x="8787428" y="1782395"/>
            <a:ext cx="3304053" cy="3293209"/>
          </a:xfrm>
          <a:prstGeom prst="rect">
            <a:avLst/>
          </a:prstGeom>
          <a:noFill/>
        </p:spPr>
        <p:txBody>
          <a:bodyPr wrap="square" rtlCol="0">
            <a:spAutoFit/>
          </a:bodyPr>
          <a:lstStyle/>
          <a:p>
            <a:r>
              <a:rPr lang="en-US" b="1" dirty="0"/>
              <a:t>Test drive the world’s most powerful analytics engine for AI innovation</a:t>
            </a:r>
            <a:br>
              <a:rPr lang="en-US" dirty="0"/>
            </a:br>
            <a:r>
              <a:rPr lang="en-US" sz="1400" dirty="0"/>
              <a:t>Get a free hands-on demo environment to explore the most powerful engine for deploying end-to-end AI/ML pipelines: </a:t>
            </a:r>
            <a:r>
              <a:rPr lang="en-US" sz="1400" b="1" dirty="0"/>
              <a:t>Teradata </a:t>
            </a:r>
            <a:r>
              <a:rPr lang="en-US" sz="1400" b="1" dirty="0" err="1"/>
              <a:t>VantageCloud’s</a:t>
            </a:r>
            <a:r>
              <a:rPr lang="en-US" sz="1400" b="1" dirty="0"/>
              <a:t> </a:t>
            </a:r>
            <a:r>
              <a:rPr lang="en-US" sz="1400" b="1" dirty="0" err="1"/>
              <a:t>ClearScape</a:t>
            </a:r>
            <a:r>
              <a:rPr lang="en-US" sz="1400" b="1" dirty="0"/>
              <a:t> Analytics™</a:t>
            </a:r>
            <a:r>
              <a:rPr lang="en-US" sz="1400" dirty="0"/>
              <a:t>. </a:t>
            </a:r>
            <a:r>
              <a:rPr lang="en-GB" sz="1400" dirty="0"/>
              <a:t>See firsthand how you can unlock insights, accelerate time-to-value, and cut deployment time from months to days.</a:t>
            </a:r>
          </a:p>
          <a:p>
            <a:endParaRPr lang="en-GB" sz="1400" dirty="0">
              <a:solidFill>
                <a:srgbClr val="FF0000"/>
              </a:solidFill>
            </a:endParaRPr>
          </a:p>
          <a:p>
            <a:r>
              <a:rPr lang="en-US"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https://clearscape.teradata.com/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122168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A0AC6-B4FE-6FCF-96BA-7F6F2FDEDA7E}"/>
              </a:ext>
            </a:extLst>
          </p:cNvPr>
          <p:cNvSpPr>
            <a:spLocks noGrp="1"/>
          </p:cNvSpPr>
          <p:nvPr>
            <p:ph type="title"/>
          </p:nvPr>
        </p:nvSpPr>
        <p:spPr>
          <a:xfrm>
            <a:off x="457200" y="2525697"/>
            <a:ext cx="7955280" cy="1512902"/>
          </a:xfrm>
        </p:spPr>
        <p:txBody>
          <a:bodyPr/>
          <a:lstStyle/>
          <a:p>
            <a:r>
              <a:rPr lang="en-US" sz="4400"/>
              <a:t>Backup Slides</a:t>
            </a:r>
          </a:p>
        </p:txBody>
      </p:sp>
      <p:sp>
        <p:nvSpPr>
          <p:cNvPr id="4" name="Text Placeholder 3">
            <a:extLst>
              <a:ext uri="{FF2B5EF4-FFF2-40B4-BE49-F238E27FC236}">
                <a16:creationId xmlns:a16="http://schemas.microsoft.com/office/drawing/2014/main" id="{04A2D05A-EC48-BC49-AD3A-0E55B03C2ACF}"/>
              </a:ext>
            </a:extLst>
          </p:cNvPr>
          <p:cNvSpPr>
            <a:spLocks noGrp="1"/>
          </p:cNvSpPr>
          <p:nvPr>
            <p:ph type="body" idx="1"/>
          </p:nvPr>
        </p:nvSpPr>
        <p:spPr>
          <a:xfrm>
            <a:off x="457200" y="3835153"/>
            <a:ext cx="7955280" cy="639193"/>
          </a:xfrm>
        </p:spPr>
        <p:txBody>
          <a:bodyPr/>
          <a:lstStyle/>
          <a:p>
            <a:r>
              <a:rPr lang="en-US" dirty="0"/>
              <a:t>{{</a:t>
            </a:r>
            <a:r>
              <a:rPr lang="en-US" dirty="0" err="1"/>
              <a:t>val:vhc</a:t>
            </a:r>
            <a:r>
              <a:rPr lang="en-US"/>
              <a:t>--intro.csv[1:1]}}</a:t>
            </a:r>
          </a:p>
        </p:txBody>
      </p:sp>
    </p:spTree>
    <p:extLst>
      <p:ext uri="{BB962C8B-B14F-4D97-AF65-F5344CB8AC3E}">
        <p14:creationId xmlns:p14="http://schemas.microsoft.com/office/powerpoint/2010/main" val="1272013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645256"/>
            <a:ext cx="11277600" cy="1409700"/>
          </a:xfrm>
        </p:spPr>
        <p:txBody>
          <a:bodyPr/>
          <a:lstStyle/>
          <a:p>
            <a:r>
              <a:rPr lang="en-US" dirty="0"/>
              <a:t>Allocation by Top 50 Databases – IO Count</a:t>
            </a:r>
          </a:p>
        </p:txBody>
      </p:sp>
      <p:sp>
        <p:nvSpPr>
          <p:cNvPr id="4" name="TextBox 3">
            <a:extLst>
              <a:ext uri="{FF2B5EF4-FFF2-40B4-BE49-F238E27FC236}">
                <a16:creationId xmlns:a16="http://schemas.microsoft.com/office/drawing/2014/main" id="{AA026413-62E9-4442-8C9D-A8A988338917}"/>
              </a:ext>
            </a:extLst>
          </p:cNvPr>
          <p:cNvSpPr txBox="1"/>
          <p:nvPr/>
        </p:nvSpPr>
        <p:spPr>
          <a:xfrm>
            <a:off x="946289" y="5135526"/>
            <a:ext cx="10526233" cy="1077218"/>
          </a:xfrm>
          <a:prstGeom prst="rect">
            <a:avLst/>
          </a:prstGeom>
          <a:noFill/>
        </p:spPr>
        <p:txBody>
          <a:bodyPr wrap="square" rtlCol="0">
            <a:spAutoFit/>
          </a:bodyPr>
          <a:lstStyle/>
          <a:p>
            <a:r>
              <a:rPr lang="en-US" dirty="0"/>
              <a:t>Bars are raw aggregate utilization attributed by tables, then rolled up to Database.</a:t>
            </a:r>
          </a:p>
          <a:p>
            <a:r>
              <a:rPr lang="en-US" dirty="0"/>
              <a:t>Lines are average percent of instances attribution was applied to that Database.  </a:t>
            </a:r>
          </a:p>
          <a:p>
            <a:pPr marL="285750" indent="-285750">
              <a:buFont typeface="Arial" panose="020B0604020202020204" pitchFamily="34" charset="0"/>
              <a:buChar char="•"/>
            </a:pPr>
            <a:r>
              <a:rPr lang="en-US" sz="1400" dirty="0"/>
              <a:t>A lower number indicates queries are more frequently joined with tables outside of the database</a:t>
            </a:r>
          </a:p>
          <a:p>
            <a:pPr marL="285750" indent="-285750">
              <a:buFont typeface="Arial" panose="020B0604020202020204" pitchFamily="34" charset="0"/>
              <a:buChar char="•"/>
            </a:pPr>
            <a:r>
              <a:rPr lang="en-US" sz="1400" dirty="0"/>
              <a:t>A theoretical database that never participates in queries outside of itself would have an Attribution% of 100%</a:t>
            </a:r>
          </a:p>
        </p:txBody>
      </p:sp>
      <p:sp>
        <p:nvSpPr>
          <p:cNvPr id="6" name="Rectangle 5">
            <a:extLst>
              <a:ext uri="{FF2B5EF4-FFF2-40B4-BE49-F238E27FC236}">
                <a16:creationId xmlns:a16="http://schemas.microsoft.com/office/drawing/2014/main" id="{B909F492-C256-D049-85F2-B38EF65593AD}"/>
              </a:ext>
            </a:extLst>
          </p:cNvPr>
          <p:cNvSpPr/>
          <p:nvPr/>
        </p:nvSpPr>
        <p:spPr>
          <a:xfrm>
            <a:off x="581255" y="1266895"/>
            <a:ext cx="10972800" cy="3749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--allocated_utilization_top50_databases_Allocated_IOCnt.png}}</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98A213B-FDE6-8E4D-850C-E4F94EC1AE05}"/>
              </a:ext>
            </a:extLst>
          </p:cNvPr>
          <p:cNvSpPr/>
          <p:nvPr/>
        </p:nvSpPr>
        <p:spPr>
          <a:xfrm>
            <a:off x="506538" y="1233681"/>
            <a:ext cx="11328460" cy="381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6861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521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Subcategory</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feature_usage_x_Feature_SubCategory_linear.png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41453" y="1137290"/>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11772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Solution Type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feature_usage_x_Solution_Type_linear.png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61487" y="1137289"/>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357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1409700"/>
          </a:xfrm>
        </p:spPr>
        <p:txBody>
          <a:bodyPr/>
          <a:lstStyle/>
          <a:p>
            <a:r>
              <a:rPr lang="en-US" dirty="0"/>
              <a:t>Feature Usage – By Objective</a:t>
            </a:r>
          </a:p>
        </p:txBody>
      </p:sp>
      <p:sp>
        <p:nvSpPr>
          <p:cNvPr id="6" name="Rectangle 5">
            <a:extLst>
              <a:ext uri="{FF2B5EF4-FFF2-40B4-BE49-F238E27FC236}">
                <a16:creationId xmlns:a16="http://schemas.microsoft.com/office/drawing/2014/main" id="{22BEF80F-2A05-8F40-A696-EF57E6D36EFA}"/>
              </a:ext>
            </a:extLst>
          </p:cNvPr>
          <p:cNvSpPr/>
          <p:nvPr/>
        </p:nvSpPr>
        <p:spPr>
          <a:xfrm>
            <a:off x="2429397" y="1266896"/>
            <a:ext cx="6816550" cy="5591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pic:vhc</a:t>
            </a:r>
            <a:r>
              <a:rPr lang="en-US" dirty="0">
                <a:solidFill>
                  <a:schemeClr val="accent6"/>
                </a:solidFill>
              </a:rPr>
              <a:t>--</a:t>
            </a:r>
            <a:r>
              <a:rPr lang="en-US" dirty="0" err="1">
                <a:solidFill>
                  <a:schemeClr val="accent6"/>
                </a:solidFill>
              </a:rPr>
              <a:t>feature_usage_x_Objective_Name_linear.png</a:t>
            </a:r>
            <a:r>
              <a:rPr lang="en-US" dirty="0">
                <a:solidFill>
                  <a:schemeClr val="accent6"/>
                </a:solidFill>
              </a:rPr>
              <a:t>}}</a:t>
            </a:r>
          </a:p>
          <a:p>
            <a:pPr algn="l"/>
            <a:endParaRPr lang="en-US" dirty="0">
              <a:solidFill>
                <a:schemeClr val="accent6"/>
              </a:solidFill>
            </a:endParaRPr>
          </a:p>
        </p:txBody>
      </p:sp>
      <p:sp>
        <p:nvSpPr>
          <p:cNvPr id="7" name="Rectangle 6">
            <a:extLst>
              <a:ext uri="{FF2B5EF4-FFF2-40B4-BE49-F238E27FC236}">
                <a16:creationId xmlns:a16="http://schemas.microsoft.com/office/drawing/2014/main" id="{5EBD40B5-E550-B648-A26D-9BE6FD551AE7}"/>
              </a:ext>
            </a:extLst>
          </p:cNvPr>
          <p:cNvSpPr/>
          <p:nvPr/>
        </p:nvSpPr>
        <p:spPr>
          <a:xfrm>
            <a:off x="2253877" y="1151577"/>
            <a:ext cx="7167589" cy="574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9914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Feature Usage By Sub-Category</a:t>
            </a:r>
          </a:p>
        </p:txBody>
      </p:sp>
      <p:sp>
        <p:nvSpPr>
          <p:cNvPr id="4" name="Rectangle 3">
            <a:extLst>
              <a:ext uri="{FF2B5EF4-FFF2-40B4-BE49-F238E27FC236}">
                <a16:creationId xmlns:a16="http://schemas.microsoft.com/office/drawing/2014/main" id="{B013C3E1-8A1B-701E-A75D-5D6684034948}"/>
              </a:ext>
            </a:extLst>
          </p:cNvPr>
          <p:cNvSpPr/>
          <p:nvPr/>
        </p:nvSpPr>
        <p:spPr>
          <a:xfrm>
            <a:off x="2667000" y="1443806"/>
            <a:ext cx="6858000" cy="502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feature_usage_x_ClearScape_SubCategory</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5" name="Rectangle 4">
            <a:extLst>
              <a:ext uri="{FF2B5EF4-FFF2-40B4-BE49-F238E27FC236}">
                <a16:creationId xmlns:a16="http://schemas.microsoft.com/office/drawing/2014/main" id="{9021C30D-2FD9-1539-CC4C-E3D07D0016D9}"/>
              </a:ext>
            </a:extLst>
          </p:cNvPr>
          <p:cNvSpPr/>
          <p:nvPr/>
        </p:nvSpPr>
        <p:spPr>
          <a:xfrm>
            <a:off x="2666999" y="1443806"/>
            <a:ext cx="6858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28093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a:xfrm>
            <a:off x="457200" y="562046"/>
            <a:ext cx="11277600" cy="513719"/>
          </a:xfrm>
        </p:spPr>
        <p:txBody>
          <a:bodyPr/>
          <a:lstStyle/>
          <a:p>
            <a:r>
              <a:rPr lang="en-US" dirty="0" err="1"/>
              <a:t>ClearScape</a:t>
            </a:r>
            <a:r>
              <a:rPr lang="en-US" dirty="0"/>
              <a:t> Statement Count &amp; CPU By Date</a:t>
            </a:r>
          </a:p>
        </p:txBody>
      </p:sp>
      <p:sp>
        <p:nvSpPr>
          <p:cNvPr id="6" name="Rectangle 5">
            <a:extLst>
              <a:ext uri="{FF2B5EF4-FFF2-40B4-BE49-F238E27FC236}">
                <a16:creationId xmlns:a16="http://schemas.microsoft.com/office/drawing/2014/main" id="{22BEF80F-2A05-8F40-A696-EF57E6D36EFA}"/>
              </a:ext>
            </a:extLst>
          </p:cNvPr>
          <p:cNvSpPr/>
          <p:nvPr/>
        </p:nvSpPr>
        <p:spPr>
          <a:xfrm>
            <a:off x="6203577" y="1412348"/>
            <a:ext cx="5486400" cy="4114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feature_usage_x_Clearscape_CPU_By_Date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2" name="Rectangle 1">
            <a:extLst>
              <a:ext uri="{FF2B5EF4-FFF2-40B4-BE49-F238E27FC236}">
                <a16:creationId xmlns:a16="http://schemas.microsoft.com/office/drawing/2014/main" id="{D0A28A90-36BB-7FBF-8AE3-ED249E373C30}"/>
              </a:ext>
            </a:extLst>
          </p:cNvPr>
          <p:cNvSpPr/>
          <p:nvPr/>
        </p:nvSpPr>
        <p:spPr>
          <a:xfrm>
            <a:off x="502024" y="1412349"/>
            <a:ext cx="54864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{{pic:</a:t>
            </a:r>
            <a:r>
              <a:rPr lang="en-GB" dirty="0">
                <a:solidFill>
                  <a:schemeClr val="accent6"/>
                </a:solidFill>
              </a:rPr>
              <a:t>VHC--</a:t>
            </a:r>
            <a:r>
              <a:rPr lang="en-GB" dirty="0" err="1">
                <a:solidFill>
                  <a:schemeClr val="accent6"/>
                </a:solidFill>
              </a:rPr>
              <a:t>feature_usage_x_Clearscape_Queries_By_Date</a:t>
            </a:r>
            <a:r>
              <a:rPr lang="en-US" dirty="0">
                <a:solidFill>
                  <a:schemeClr val="accent6"/>
                </a:solidFill>
              </a:rPr>
              <a:t>.</a:t>
            </a:r>
            <a:r>
              <a:rPr lang="en-US" dirty="0" err="1">
                <a:solidFill>
                  <a:schemeClr val="accent6"/>
                </a:solidFill>
              </a:rPr>
              <a:t>png</a:t>
            </a:r>
            <a:r>
              <a:rPr lang="en-US" dirty="0">
                <a:solidFill>
                  <a:schemeClr val="accent6"/>
                </a:solidFill>
              </a:rPr>
              <a:t>}}</a:t>
            </a:r>
          </a:p>
          <a:p>
            <a:pPr algn="l"/>
            <a:endParaRPr lang="en-US" dirty="0">
              <a:solidFill>
                <a:schemeClr val="accent6"/>
              </a:solidFill>
            </a:endParaRPr>
          </a:p>
        </p:txBody>
      </p:sp>
      <p:sp>
        <p:nvSpPr>
          <p:cNvPr id="8" name="Rectangle 7">
            <a:extLst>
              <a:ext uri="{FF2B5EF4-FFF2-40B4-BE49-F238E27FC236}">
                <a16:creationId xmlns:a16="http://schemas.microsoft.com/office/drawing/2014/main" id="{1BB68654-AE05-4C55-6652-1952449A5752}"/>
              </a:ext>
            </a:extLst>
          </p:cNvPr>
          <p:cNvSpPr/>
          <p:nvPr/>
        </p:nvSpPr>
        <p:spPr>
          <a:xfrm>
            <a:off x="6203576" y="1412347"/>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9" name="Rectangle 8">
            <a:extLst>
              <a:ext uri="{FF2B5EF4-FFF2-40B4-BE49-F238E27FC236}">
                <a16:creationId xmlns:a16="http://schemas.microsoft.com/office/drawing/2014/main" id="{81036FAD-38B2-3A79-5AE1-04B49D0B569F}"/>
              </a:ext>
            </a:extLst>
          </p:cNvPr>
          <p:cNvSpPr/>
          <p:nvPr/>
        </p:nvSpPr>
        <p:spPr>
          <a:xfrm>
            <a:off x="502023" y="1412348"/>
            <a:ext cx="5486400" cy="411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4959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1689905" y="1638434"/>
          <a:ext cx="8681011" cy="4676505"/>
        </p:xfrm>
        <a:graphic>
          <a:graphicData uri="http://schemas.openxmlformats.org/drawingml/2006/table">
            <a:tbl>
              <a:tblPr firstRow="1" bandRow="1">
                <a:tableStyleId>{9DCAF9ED-07DC-4A11-8D7F-57B35C25682E}</a:tableStyleId>
              </a:tblPr>
              <a:tblGrid>
                <a:gridCol w="4602409">
                  <a:extLst>
                    <a:ext uri="{9D8B030D-6E8A-4147-A177-3AD203B41FA5}">
                      <a16:colId xmlns:a16="http://schemas.microsoft.com/office/drawing/2014/main" val="3407009080"/>
                    </a:ext>
                  </a:extLst>
                </a:gridCol>
                <a:gridCol w="1536097">
                  <a:extLst>
                    <a:ext uri="{9D8B030D-6E8A-4147-A177-3AD203B41FA5}">
                      <a16:colId xmlns:a16="http://schemas.microsoft.com/office/drawing/2014/main" val="901635371"/>
                    </a:ext>
                  </a:extLst>
                </a:gridCol>
                <a:gridCol w="1306566">
                  <a:extLst>
                    <a:ext uri="{9D8B030D-6E8A-4147-A177-3AD203B41FA5}">
                      <a16:colId xmlns:a16="http://schemas.microsoft.com/office/drawing/2014/main" val="3955404107"/>
                    </a:ext>
                  </a:extLst>
                </a:gridCol>
                <a:gridCol w="1235939">
                  <a:extLst>
                    <a:ext uri="{9D8B030D-6E8A-4147-A177-3AD203B41FA5}">
                      <a16:colId xmlns:a16="http://schemas.microsoft.com/office/drawing/2014/main" val="956764035"/>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a:latin typeface="+mn-lt"/>
                        </a:rPr>
                        <a:t>Used Space (GB)</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Max Space (GB)</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lang="en-US" sz="1000" b="0" i="0" u="none" strike="noStrike" baseline="0" dirty="0">
                          <a:solidFill>
                            <a:srgbClr val="FFFFFF"/>
                          </a:solidFill>
                          <a:effectLst/>
                          <a:latin typeface="+mn-lt"/>
                        </a:rPr>
                        <a:t>Fill %</a:t>
                      </a: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[2]}}</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col:vhc</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diskspace_x_database.csv</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[4]}}</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33651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382698"/>
                  </a:ext>
                </a:extLst>
              </a:tr>
            </a:tbl>
          </a:graphicData>
        </a:graphic>
      </p:graphicFrame>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Disk Consumption: Top 25 Largest Databases</a:t>
            </a:r>
          </a:p>
        </p:txBody>
      </p:sp>
    </p:spTree>
    <p:custDataLst>
      <p:tags r:id="rId1"/>
    </p:custDataLst>
    <p:extLst>
      <p:ext uri="{BB962C8B-B14F-4D97-AF65-F5344CB8AC3E}">
        <p14:creationId xmlns:p14="http://schemas.microsoft.com/office/powerpoint/2010/main" val="1119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CAC3B8-A746-F56A-19B9-ADB7B422FAFF}"/>
              </a:ext>
            </a:extLst>
          </p:cNvPr>
          <p:cNvSpPr>
            <a:spLocks noGrp="1"/>
          </p:cNvSpPr>
          <p:nvPr>
            <p:ph type="ftr" sz="quarter" idx="4294967295"/>
          </p:nvPr>
        </p:nvSpPr>
        <p:spPr>
          <a:xfrm>
            <a:off x="9217152" y="6286500"/>
            <a:ext cx="2057400" cy="365759"/>
          </a:xfrm>
          <a:prstGeom prst="rect">
            <a:avLst/>
          </a:prstGeom>
        </p:spPr>
        <p:txBody>
          <a:bodyPr/>
          <a:lstStyle/>
          <a:p>
            <a:pPr algn="l"/>
            <a:r>
              <a:rPr lang="en-US"/>
              <a:t>Internal use only</a:t>
            </a:r>
            <a:endParaRPr lang="en-US" dirty="0"/>
          </a:p>
        </p:txBody>
      </p:sp>
      <p:sp>
        <p:nvSpPr>
          <p:cNvPr id="3" name="Slide Number Placeholder 2">
            <a:extLst>
              <a:ext uri="{FF2B5EF4-FFF2-40B4-BE49-F238E27FC236}">
                <a16:creationId xmlns:a16="http://schemas.microsoft.com/office/drawing/2014/main" id="{E41D6422-8F24-07E0-331C-4215830A8DF0}"/>
              </a:ext>
            </a:extLst>
          </p:cNvPr>
          <p:cNvSpPr>
            <a:spLocks noGrp="1"/>
          </p:cNvSpPr>
          <p:nvPr>
            <p:ph type="sldNum" sz="quarter" idx="12"/>
          </p:nvPr>
        </p:nvSpPr>
        <p:spPr/>
        <p:txBody>
          <a:bodyPr/>
          <a:lstStyle/>
          <a:p>
            <a:fld id="{0885F5B2-48F7-4F18-A961-C29AAE44EB58}" type="slidenum">
              <a:rPr lang="en-US" smtClean="0"/>
              <a:t>5</a:t>
            </a:fld>
            <a:endParaRPr lang="en-US" dirty="0"/>
          </a:p>
        </p:txBody>
      </p:sp>
      <p:sp>
        <p:nvSpPr>
          <p:cNvPr id="107" name="Rounded Rectangle 6">
            <a:extLst>
              <a:ext uri="{FF2B5EF4-FFF2-40B4-BE49-F238E27FC236}">
                <a16:creationId xmlns:a16="http://schemas.microsoft.com/office/drawing/2014/main" id="{38C975D9-F720-E65A-CC6C-8F00175F2564}"/>
              </a:ext>
            </a:extLst>
          </p:cNvPr>
          <p:cNvSpPr/>
          <p:nvPr/>
        </p:nvSpPr>
        <p:spPr>
          <a:xfrm>
            <a:off x="4263336" y="5577740"/>
            <a:ext cx="3644683" cy="1062417"/>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2">
            <a:extLst>
              <a:ext uri="{FF2B5EF4-FFF2-40B4-BE49-F238E27FC236}">
                <a16:creationId xmlns:a16="http://schemas.microsoft.com/office/drawing/2014/main" id="{823A6EC3-288F-E78A-7ECC-022235CA1308}"/>
              </a:ext>
            </a:extLst>
          </p:cNvPr>
          <p:cNvSpPr/>
          <p:nvPr/>
        </p:nvSpPr>
        <p:spPr>
          <a:xfrm>
            <a:off x="454690" y="961466"/>
            <a:ext cx="3619856" cy="5678691"/>
          </a:xfrm>
          <a:prstGeom prst="roundRect">
            <a:avLst>
              <a:gd name="adj" fmla="val 73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endPar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09" name="Rounded Rectangle 5">
            <a:extLst>
              <a:ext uri="{FF2B5EF4-FFF2-40B4-BE49-F238E27FC236}">
                <a16:creationId xmlns:a16="http://schemas.microsoft.com/office/drawing/2014/main" id="{4CD5CD8E-5B5B-4501-841D-DBC024B67C1D}"/>
              </a:ext>
            </a:extLst>
          </p:cNvPr>
          <p:cNvSpPr/>
          <p:nvPr/>
        </p:nvSpPr>
        <p:spPr>
          <a:xfrm>
            <a:off x="4265141" y="3063664"/>
            <a:ext cx="3644683" cy="2425027"/>
          </a:xfrm>
          <a:prstGeom prst="roundRect">
            <a:avLst>
              <a:gd name="adj" fmla="val 9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
            <a:extLst>
              <a:ext uri="{FF2B5EF4-FFF2-40B4-BE49-F238E27FC236}">
                <a16:creationId xmlns:a16="http://schemas.microsoft.com/office/drawing/2014/main" id="{6CD535F4-0563-C76B-89F6-FB525C16054D}"/>
              </a:ext>
            </a:extLst>
          </p:cNvPr>
          <p:cNvSpPr/>
          <p:nvPr/>
        </p:nvSpPr>
        <p:spPr>
          <a:xfrm>
            <a:off x="8117455" y="984221"/>
            <a:ext cx="3619856" cy="2504053"/>
          </a:xfrm>
          <a:prstGeom prst="roundRect">
            <a:avLst>
              <a:gd name="adj" fmla="val 54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8">
            <a:extLst>
              <a:ext uri="{FF2B5EF4-FFF2-40B4-BE49-F238E27FC236}">
                <a16:creationId xmlns:a16="http://schemas.microsoft.com/office/drawing/2014/main" id="{2105A1A4-0CE3-CB46-A436-5D1A43CAB68A}"/>
              </a:ext>
            </a:extLst>
          </p:cNvPr>
          <p:cNvSpPr/>
          <p:nvPr/>
        </p:nvSpPr>
        <p:spPr>
          <a:xfrm>
            <a:off x="8117455" y="3590106"/>
            <a:ext cx="3619856" cy="2030997"/>
          </a:xfrm>
          <a:prstGeom prst="roundRect">
            <a:avLst>
              <a:gd name="adj" fmla="val 99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DFBE370-3D16-C9AA-751B-2E2E36DEBB78}"/>
              </a:ext>
            </a:extLst>
          </p:cNvPr>
          <p:cNvSpPr/>
          <p:nvPr/>
        </p:nvSpPr>
        <p:spPr>
          <a:xfrm>
            <a:off x="605246" y="133641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3" name="TextBox 112">
            <a:extLst>
              <a:ext uri="{FF2B5EF4-FFF2-40B4-BE49-F238E27FC236}">
                <a16:creationId xmlns:a16="http://schemas.microsoft.com/office/drawing/2014/main" id="{0E96BDA7-1DB0-432D-81EA-F879C8BAAB5F}"/>
              </a:ext>
            </a:extLst>
          </p:cNvPr>
          <p:cNvSpPr txBox="1"/>
          <p:nvPr/>
        </p:nvSpPr>
        <p:spPr>
          <a:xfrm>
            <a:off x="605245" y="2187316"/>
            <a:ext cx="2742739" cy="215444"/>
          </a:xfrm>
          <a:prstGeom prst="rect">
            <a:avLst/>
          </a:prstGeom>
          <a:noFill/>
        </p:spPr>
        <p:txBody>
          <a:bodyPr wrap="none" lIns="0" tIns="0" rIns="0" bIns="0" rtlCol="0" anchor="ctr" anchorCtr="0">
            <a:spAutoFit/>
          </a:bodyPr>
          <a:lstStyle/>
          <a:p>
            <a:r>
              <a:rPr lang="en-US" sz="1400" b="1" dirty="0">
                <a:solidFill>
                  <a:schemeClr val="tx2">
                    <a:lumMod val="60000"/>
                    <a:lumOff val="40000"/>
                  </a:schemeClr>
                </a:solidFill>
              </a:rPr>
              <a:t>Avg Response Time/Statement</a:t>
            </a:r>
            <a:endParaRPr lang="en-US" sz="1050" b="1" dirty="0">
              <a:solidFill>
                <a:schemeClr val="tx2">
                  <a:lumMod val="60000"/>
                  <a:lumOff val="40000"/>
                </a:schemeClr>
              </a:solidFill>
            </a:endParaRPr>
          </a:p>
        </p:txBody>
      </p:sp>
      <p:sp>
        <p:nvSpPr>
          <p:cNvPr id="114" name="Rectangle 113">
            <a:extLst>
              <a:ext uri="{FF2B5EF4-FFF2-40B4-BE49-F238E27FC236}">
                <a16:creationId xmlns:a16="http://schemas.microsoft.com/office/drawing/2014/main" id="{6BB5DBE7-F691-58E4-3C42-B7B13B213539}"/>
              </a:ext>
            </a:extLst>
          </p:cNvPr>
          <p:cNvSpPr/>
          <p:nvPr/>
        </p:nvSpPr>
        <p:spPr>
          <a:xfrm>
            <a:off x="630908" y="2440846"/>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5" name="TextBox 114">
            <a:extLst>
              <a:ext uri="{FF2B5EF4-FFF2-40B4-BE49-F238E27FC236}">
                <a16:creationId xmlns:a16="http://schemas.microsoft.com/office/drawing/2014/main" id="{C35C3E3E-10DA-1C4D-3ED3-377ECE4FDD3A}"/>
              </a:ext>
            </a:extLst>
          </p:cNvPr>
          <p:cNvSpPr txBox="1"/>
          <p:nvPr/>
        </p:nvSpPr>
        <p:spPr>
          <a:xfrm>
            <a:off x="605245" y="3296646"/>
            <a:ext cx="1128514" cy="215444"/>
          </a:xfrm>
          <a:prstGeom prst="rect">
            <a:avLst/>
          </a:prstGeom>
          <a:noFill/>
        </p:spPr>
        <p:txBody>
          <a:bodyPr wrap="none" lIns="0" tIns="0" rIns="0" bIns="0" rtlCol="0" anchor="ctr" anchorCtr="0">
            <a:spAutoFit/>
          </a:bodyPr>
          <a:lstStyle/>
          <a:p>
            <a:r>
              <a:rPr lang="en-US" sz="1400" b="1" dirty="0">
                <a:solidFill>
                  <a:srgbClr val="0070C0"/>
                </a:solidFill>
              </a:rPr>
              <a:t>Active Users</a:t>
            </a:r>
            <a:endParaRPr lang="en-US" sz="1050" b="1" dirty="0">
              <a:solidFill>
                <a:srgbClr val="0070C0"/>
              </a:solidFill>
            </a:endParaRPr>
          </a:p>
        </p:txBody>
      </p:sp>
      <p:sp>
        <p:nvSpPr>
          <p:cNvPr id="116" name="Rectangle 115">
            <a:extLst>
              <a:ext uri="{FF2B5EF4-FFF2-40B4-BE49-F238E27FC236}">
                <a16:creationId xmlns:a16="http://schemas.microsoft.com/office/drawing/2014/main" id="{818F0CB1-ECE8-B70D-5D06-5C3379963589}"/>
              </a:ext>
            </a:extLst>
          </p:cNvPr>
          <p:cNvSpPr/>
          <p:nvPr/>
        </p:nvSpPr>
        <p:spPr>
          <a:xfrm>
            <a:off x="605246" y="355507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TextBox 116">
            <a:extLst>
              <a:ext uri="{FF2B5EF4-FFF2-40B4-BE49-F238E27FC236}">
                <a16:creationId xmlns:a16="http://schemas.microsoft.com/office/drawing/2014/main" id="{3C5FB123-8A85-5C7D-B922-614D258E1289}"/>
              </a:ext>
            </a:extLst>
          </p:cNvPr>
          <p:cNvSpPr txBox="1"/>
          <p:nvPr/>
        </p:nvSpPr>
        <p:spPr>
          <a:xfrm>
            <a:off x="605245" y="4405976"/>
            <a:ext cx="1861087" cy="215444"/>
          </a:xfrm>
          <a:prstGeom prst="rect">
            <a:avLst/>
          </a:prstGeom>
          <a:noFill/>
        </p:spPr>
        <p:txBody>
          <a:bodyPr wrap="none" lIns="0" tIns="0" rIns="0" bIns="0" rtlCol="0" anchor="ctr" anchorCtr="0">
            <a:spAutoFit/>
          </a:bodyPr>
          <a:lstStyle/>
          <a:p>
            <a:r>
              <a:rPr lang="en-US" sz="1400" b="1" dirty="0">
                <a:solidFill>
                  <a:schemeClr val="accent3"/>
                </a:solidFill>
              </a:rPr>
              <a:t>System Concurrency</a:t>
            </a:r>
            <a:endParaRPr lang="en-US" sz="1050" b="1" dirty="0">
              <a:solidFill>
                <a:schemeClr val="accent3"/>
              </a:solidFill>
            </a:endParaRPr>
          </a:p>
        </p:txBody>
      </p:sp>
      <p:sp>
        <p:nvSpPr>
          <p:cNvPr id="118" name="Rectangle 117">
            <a:extLst>
              <a:ext uri="{FF2B5EF4-FFF2-40B4-BE49-F238E27FC236}">
                <a16:creationId xmlns:a16="http://schemas.microsoft.com/office/drawing/2014/main" id="{843C172A-F44D-74BB-7640-434C2B629CAA}"/>
              </a:ext>
            </a:extLst>
          </p:cNvPr>
          <p:cNvSpPr/>
          <p:nvPr/>
        </p:nvSpPr>
        <p:spPr>
          <a:xfrm>
            <a:off x="605246" y="4664407"/>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TextBox 118">
            <a:extLst>
              <a:ext uri="{FF2B5EF4-FFF2-40B4-BE49-F238E27FC236}">
                <a16:creationId xmlns:a16="http://schemas.microsoft.com/office/drawing/2014/main" id="{772D7A05-5ED3-60AA-1038-27D9821233C9}"/>
              </a:ext>
            </a:extLst>
          </p:cNvPr>
          <p:cNvSpPr txBox="1"/>
          <p:nvPr/>
        </p:nvSpPr>
        <p:spPr>
          <a:xfrm>
            <a:off x="605246" y="5515304"/>
            <a:ext cx="687689" cy="215444"/>
          </a:xfrm>
          <a:prstGeom prst="rect">
            <a:avLst/>
          </a:prstGeom>
          <a:noFill/>
        </p:spPr>
        <p:txBody>
          <a:bodyPr wrap="none" lIns="0" tIns="0" rIns="0" bIns="0" rtlCol="0" anchor="ctr" anchorCtr="0">
            <a:spAutoFit/>
          </a:bodyPr>
          <a:lstStyle/>
          <a:p>
            <a:r>
              <a:rPr lang="en-US" sz="1400" b="1" dirty="0">
                <a:solidFill>
                  <a:srgbClr val="04CE7E"/>
                </a:solidFill>
              </a:rPr>
              <a:t>Objects</a:t>
            </a:r>
            <a:endParaRPr lang="en-US" sz="1050" b="1" dirty="0">
              <a:solidFill>
                <a:srgbClr val="04CE7E"/>
              </a:solidFill>
            </a:endParaRPr>
          </a:p>
        </p:txBody>
      </p:sp>
      <p:sp>
        <p:nvSpPr>
          <p:cNvPr id="120" name="Rectangle 119">
            <a:extLst>
              <a:ext uri="{FF2B5EF4-FFF2-40B4-BE49-F238E27FC236}">
                <a16:creationId xmlns:a16="http://schemas.microsoft.com/office/drawing/2014/main" id="{9D32843C-DD82-2AFA-60F8-BEF766C76CCD}"/>
              </a:ext>
            </a:extLst>
          </p:cNvPr>
          <p:cNvSpPr/>
          <p:nvPr/>
        </p:nvSpPr>
        <p:spPr>
          <a:xfrm>
            <a:off x="605246" y="5773735"/>
            <a:ext cx="3318747" cy="69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1" name="Rectangle: Rounded Corners 120">
            <a:extLst>
              <a:ext uri="{FF2B5EF4-FFF2-40B4-BE49-F238E27FC236}">
                <a16:creationId xmlns:a16="http://schemas.microsoft.com/office/drawing/2014/main" id="{E0A3D36E-5C87-BA2D-80BA-C38F981C4F72}"/>
              </a:ext>
            </a:extLst>
          </p:cNvPr>
          <p:cNvSpPr/>
          <p:nvPr/>
        </p:nvSpPr>
        <p:spPr>
          <a:xfrm>
            <a:off x="1415099" y="1419615"/>
            <a:ext cx="2420915" cy="533400"/>
          </a:xfrm>
          <a:prstGeom prst="roundRect">
            <a:avLst>
              <a:gd name="adj" fmla="val 84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546481EF-C5B5-4AD1-4A77-4390E79D999D}"/>
              </a:ext>
            </a:extLst>
          </p:cNvPr>
          <p:cNvSpPr/>
          <p:nvPr/>
        </p:nvSpPr>
        <p:spPr>
          <a:xfrm>
            <a:off x="1415099" y="2528945"/>
            <a:ext cx="2420915" cy="533400"/>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8ABD8D4F-B59B-4A48-7FFF-2EBD0CCBF025}"/>
              </a:ext>
            </a:extLst>
          </p:cNvPr>
          <p:cNvSpPr/>
          <p:nvPr/>
        </p:nvSpPr>
        <p:spPr>
          <a:xfrm>
            <a:off x="1415099" y="3638275"/>
            <a:ext cx="2420915" cy="533400"/>
          </a:xfrm>
          <a:prstGeom prst="roundRect">
            <a:avLst>
              <a:gd name="adj" fmla="val 84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17175ED4-DA9D-940A-3004-FDCD6BD9F7DD}"/>
              </a:ext>
            </a:extLst>
          </p:cNvPr>
          <p:cNvSpPr/>
          <p:nvPr/>
        </p:nvSpPr>
        <p:spPr>
          <a:xfrm>
            <a:off x="1415099" y="4747605"/>
            <a:ext cx="2420915" cy="533400"/>
          </a:xfrm>
          <a:prstGeom prst="roundRect">
            <a:avLst>
              <a:gd name="adj" fmla="val 845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390BB9A-4475-A27E-FC0E-E403DD9EA20C}"/>
              </a:ext>
            </a:extLst>
          </p:cNvPr>
          <p:cNvSpPr/>
          <p:nvPr/>
        </p:nvSpPr>
        <p:spPr>
          <a:xfrm>
            <a:off x="1415099" y="5856933"/>
            <a:ext cx="2420915" cy="533400"/>
          </a:xfrm>
          <a:prstGeom prst="roundRect">
            <a:avLst>
              <a:gd name="adj" fmla="val 845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7F070227-8B9E-4511-EA3D-747DFFC974E0}"/>
              </a:ext>
            </a:extLst>
          </p:cNvPr>
          <p:cNvSpPr txBox="1"/>
          <p:nvPr/>
        </p:nvSpPr>
        <p:spPr>
          <a:xfrm>
            <a:off x="1489241" y="1441835"/>
            <a:ext cx="2784417"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--query_counts.csv[1:6]}} Million Statements</a:t>
            </a:r>
          </a:p>
        </p:txBody>
      </p:sp>
      <p:sp>
        <p:nvSpPr>
          <p:cNvPr id="127" name="TextBox 126">
            <a:extLst>
              <a:ext uri="{FF2B5EF4-FFF2-40B4-BE49-F238E27FC236}">
                <a16:creationId xmlns:a16="http://schemas.microsoft.com/office/drawing/2014/main" id="{8F46965D-F736-82FC-6A68-E15D4441E2FC}"/>
              </a:ext>
            </a:extLst>
          </p:cNvPr>
          <p:cNvSpPr txBox="1"/>
          <p:nvPr/>
        </p:nvSpPr>
        <p:spPr>
          <a:xfrm>
            <a:off x="1489241" y="3740551"/>
            <a:ext cx="2207653"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--user_counts.csv[1:3]}}  business and applications</a:t>
            </a:r>
          </a:p>
        </p:txBody>
      </p:sp>
      <p:sp>
        <p:nvSpPr>
          <p:cNvPr id="128" name="TextBox 127">
            <a:extLst>
              <a:ext uri="{FF2B5EF4-FFF2-40B4-BE49-F238E27FC236}">
                <a16:creationId xmlns:a16="http://schemas.microsoft.com/office/drawing/2014/main" id="{674BF6A0-9FAC-CFAA-C0CB-E5BC58D72E87}"/>
              </a:ext>
            </a:extLst>
          </p:cNvPr>
          <p:cNvSpPr txBox="1"/>
          <p:nvPr/>
        </p:nvSpPr>
        <p:spPr>
          <a:xfrm>
            <a:off x="1489276" y="4845028"/>
            <a:ext cx="3045456" cy="338554"/>
          </a:xfrm>
          <a:prstGeom prst="rect">
            <a:avLst/>
          </a:prstGeom>
          <a:noFill/>
        </p:spPr>
        <p:txBody>
          <a:bodyPr wrap="square" lIns="0" tIns="0" rIns="0" bIns="0" rtlCol="0" anchor="ctr" anchorCtr="0">
            <a:spAutoFit/>
          </a:bodyPr>
          <a:lstStyle/>
          <a:p>
            <a:r>
              <a:rPr lang="en-US" sz="1100" b="1" dirty="0"/>
              <a:t>{{</a:t>
            </a:r>
            <a:r>
              <a:rPr lang="en-US" sz="1100" b="1" dirty="0" err="1"/>
              <a:t>val:oap</a:t>
            </a:r>
            <a:r>
              <a:rPr lang="en-US" sz="1100" b="1" dirty="0"/>
              <a:t>--concurrency.csv[1:5]}} Peak Concurrency</a:t>
            </a:r>
          </a:p>
        </p:txBody>
      </p:sp>
      <p:pic>
        <p:nvPicPr>
          <p:cNvPr id="129" name="Graphic 128">
            <a:extLst>
              <a:ext uri="{FF2B5EF4-FFF2-40B4-BE49-F238E27FC236}">
                <a16:creationId xmlns:a16="http://schemas.microsoft.com/office/drawing/2014/main" id="{44445224-60FA-D058-2386-D9485FB56A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58" y="1427349"/>
            <a:ext cx="517935" cy="517935"/>
          </a:xfrm>
          <a:prstGeom prst="rect">
            <a:avLst/>
          </a:prstGeom>
        </p:spPr>
      </p:pic>
      <p:pic>
        <p:nvPicPr>
          <p:cNvPr id="130" name="Graphic 129">
            <a:extLst>
              <a:ext uri="{FF2B5EF4-FFF2-40B4-BE49-F238E27FC236}">
                <a16:creationId xmlns:a16="http://schemas.microsoft.com/office/drawing/2014/main" id="{C5FA5BDD-E715-F4B7-6C7C-7772B6E601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52" y="4729872"/>
            <a:ext cx="551651" cy="551651"/>
          </a:xfrm>
          <a:prstGeom prst="rect">
            <a:avLst/>
          </a:prstGeom>
        </p:spPr>
      </p:pic>
      <p:sp>
        <p:nvSpPr>
          <p:cNvPr id="132" name="TextBox 131">
            <a:extLst>
              <a:ext uri="{FF2B5EF4-FFF2-40B4-BE49-F238E27FC236}">
                <a16:creationId xmlns:a16="http://schemas.microsoft.com/office/drawing/2014/main" id="{72CF1105-36D9-A78E-C241-00DBC6EE9065}"/>
              </a:ext>
            </a:extLst>
          </p:cNvPr>
          <p:cNvSpPr txBox="1"/>
          <p:nvPr/>
        </p:nvSpPr>
        <p:spPr>
          <a:xfrm>
            <a:off x="4386163" y="3138388"/>
            <a:ext cx="4917098" cy="215444"/>
          </a:xfrm>
          <a:prstGeom prst="rect">
            <a:avLst/>
          </a:prstGeom>
          <a:noFill/>
        </p:spPr>
        <p:txBody>
          <a:bodyPr wrap="square" lIns="0" tIns="0" rIns="0" bIns="0" rtlCol="0" anchor="ctr" anchorCtr="0">
            <a:spAutoFit/>
          </a:bodyPr>
          <a:lstStyle/>
          <a:p>
            <a:r>
              <a:rPr lang="en-US" sz="1400" b="1" dirty="0">
                <a:solidFill>
                  <a:srgbClr val="898C92"/>
                </a:solidFill>
              </a:rPr>
              <a:t>Busiest Hours of Week (CPU):</a:t>
            </a:r>
          </a:p>
        </p:txBody>
      </p:sp>
      <p:sp>
        <p:nvSpPr>
          <p:cNvPr id="133" name="TextBox 132">
            <a:extLst>
              <a:ext uri="{FF2B5EF4-FFF2-40B4-BE49-F238E27FC236}">
                <a16:creationId xmlns:a16="http://schemas.microsoft.com/office/drawing/2014/main" id="{FD7D1838-FBC2-E6C0-9603-98A36CD5C3BD}"/>
              </a:ext>
            </a:extLst>
          </p:cNvPr>
          <p:cNvSpPr txBox="1"/>
          <p:nvPr/>
        </p:nvSpPr>
        <p:spPr>
          <a:xfrm>
            <a:off x="8241125" y="1061208"/>
            <a:ext cx="2714718" cy="215444"/>
          </a:xfrm>
          <a:prstGeom prst="rect">
            <a:avLst/>
          </a:prstGeom>
          <a:noFill/>
        </p:spPr>
        <p:txBody>
          <a:bodyPr wrap="none" lIns="0" tIns="0" rIns="0" bIns="0" rtlCol="0" anchor="ctr" anchorCtr="0">
            <a:spAutoFit/>
          </a:bodyPr>
          <a:lstStyle/>
          <a:p>
            <a:r>
              <a:rPr lang="en-US" sz="1400" b="1" dirty="0">
                <a:solidFill>
                  <a:srgbClr val="898C92"/>
                </a:solidFill>
              </a:rPr>
              <a:t>System Analysis by Usage Type</a:t>
            </a:r>
          </a:p>
        </p:txBody>
      </p:sp>
      <p:sp>
        <p:nvSpPr>
          <p:cNvPr id="134" name="TextBox 133">
            <a:extLst>
              <a:ext uri="{FF2B5EF4-FFF2-40B4-BE49-F238E27FC236}">
                <a16:creationId xmlns:a16="http://schemas.microsoft.com/office/drawing/2014/main" id="{65B34E14-A261-0BE9-0404-5ABCA242EBA1}"/>
              </a:ext>
            </a:extLst>
          </p:cNvPr>
          <p:cNvSpPr txBox="1"/>
          <p:nvPr/>
        </p:nvSpPr>
        <p:spPr>
          <a:xfrm>
            <a:off x="8241125" y="3664552"/>
            <a:ext cx="2483052" cy="215444"/>
          </a:xfrm>
          <a:prstGeom prst="rect">
            <a:avLst/>
          </a:prstGeom>
          <a:noFill/>
        </p:spPr>
        <p:txBody>
          <a:bodyPr wrap="none" lIns="0" tIns="0" rIns="0" bIns="0" rtlCol="0" anchor="ctr" anchorCtr="0">
            <a:spAutoFit/>
          </a:bodyPr>
          <a:lstStyle/>
          <a:p>
            <a:r>
              <a:rPr lang="en-US" sz="1400" b="1" dirty="0">
                <a:solidFill>
                  <a:schemeClr val="bg1">
                    <a:lumMod val="50000"/>
                  </a:schemeClr>
                </a:solidFill>
              </a:rPr>
              <a:t>Top 5 Users </a:t>
            </a:r>
            <a:r>
              <a:rPr lang="en-US" sz="1400" b="1">
                <a:solidFill>
                  <a:schemeClr val="bg1">
                    <a:lumMod val="50000"/>
                  </a:schemeClr>
                </a:solidFill>
              </a:rPr>
              <a:t>by Query </a:t>
            </a:r>
            <a:r>
              <a:rPr lang="en-US" sz="1400" b="1" dirty="0">
                <a:solidFill>
                  <a:schemeClr val="bg1">
                    <a:lumMod val="50000"/>
                  </a:schemeClr>
                </a:solidFill>
              </a:rPr>
              <a:t>Count</a:t>
            </a:r>
            <a:endParaRPr lang="en-US" sz="1050" b="1" dirty="0">
              <a:solidFill>
                <a:schemeClr val="bg1">
                  <a:lumMod val="50000"/>
                </a:schemeClr>
              </a:solidFill>
            </a:endParaRPr>
          </a:p>
        </p:txBody>
      </p:sp>
      <p:sp>
        <p:nvSpPr>
          <p:cNvPr id="135" name="Title 3">
            <a:extLst>
              <a:ext uri="{FF2B5EF4-FFF2-40B4-BE49-F238E27FC236}">
                <a16:creationId xmlns:a16="http://schemas.microsoft.com/office/drawing/2014/main" id="{36C61B12-9A0A-A5E7-570C-198053B26C66}"/>
              </a:ext>
            </a:extLst>
          </p:cNvPr>
          <p:cNvSpPr>
            <a:spLocks noGrp="1"/>
          </p:cNvSpPr>
          <p:nvPr>
            <p:ph type="title"/>
          </p:nvPr>
        </p:nvSpPr>
        <p:spPr>
          <a:xfrm>
            <a:off x="454690" y="111393"/>
            <a:ext cx="11495965" cy="715294"/>
          </a:xfrm>
        </p:spPr>
        <p:txBody>
          <a:bodyPr/>
          <a:lstStyle/>
          <a:p>
            <a:r>
              <a:rPr lang="en-US" sz="2400" dirty="0"/>
              <a:t>VHC on a page -- {{</a:t>
            </a:r>
            <a:r>
              <a:rPr lang="en-US" sz="2400" dirty="0" err="1"/>
              <a:t>val:vhc</a:t>
            </a:r>
            <a:r>
              <a:rPr lang="en-US" sz="2400" dirty="0"/>
              <a:t>--intro.csv[1:2]}}: {{</a:t>
            </a:r>
            <a:r>
              <a:rPr lang="en-US" sz="2400" dirty="0" err="1"/>
              <a:t>val:vhc</a:t>
            </a:r>
            <a:r>
              <a:rPr lang="en-US" sz="2400" dirty="0"/>
              <a:t>--intro.csv[1:1]}}</a:t>
            </a:r>
            <a:endParaRPr lang="en-US" sz="2400" dirty="0">
              <a:solidFill>
                <a:srgbClr val="F3753F"/>
              </a:solidFill>
              <a:latin typeface="Arial" panose="020B0604020202020204" pitchFamily="34" charset="0"/>
            </a:endParaRPr>
          </a:p>
        </p:txBody>
      </p:sp>
      <p:grpSp>
        <p:nvGrpSpPr>
          <p:cNvPr id="136" name="Group 135">
            <a:extLst>
              <a:ext uri="{FF2B5EF4-FFF2-40B4-BE49-F238E27FC236}">
                <a16:creationId xmlns:a16="http://schemas.microsoft.com/office/drawing/2014/main" id="{61DF5199-B585-F7B1-AE16-2C870EDF53D2}"/>
              </a:ext>
            </a:extLst>
          </p:cNvPr>
          <p:cNvGrpSpPr/>
          <p:nvPr/>
        </p:nvGrpSpPr>
        <p:grpSpPr>
          <a:xfrm>
            <a:off x="723220" y="3638275"/>
            <a:ext cx="528795" cy="511970"/>
            <a:chOff x="7824978" y="3832098"/>
            <a:chExt cx="335280" cy="324612"/>
          </a:xfrm>
          <a:solidFill>
            <a:schemeClr val="tx1">
              <a:lumMod val="10000"/>
              <a:lumOff val="90000"/>
            </a:schemeClr>
          </a:solidFill>
        </p:grpSpPr>
        <p:sp>
          <p:nvSpPr>
            <p:cNvPr id="137" name="Freeform 45">
              <a:extLst>
                <a:ext uri="{FF2B5EF4-FFF2-40B4-BE49-F238E27FC236}">
                  <a16:creationId xmlns:a16="http://schemas.microsoft.com/office/drawing/2014/main" id="{F7F033EC-5B9D-0443-866F-6154B773D252}"/>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8" name="Freeform 46">
              <a:extLst>
                <a:ext uri="{FF2B5EF4-FFF2-40B4-BE49-F238E27FC236}">
                  <a16:creationId xmlns:a16="http://schemas.microsoft.com/office/drawing/2014/main" id="{A82017A5-EBBF-6CDF-430C-62C81FE91546}"/>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9" name="Freeform 47">
              <a:extLst>
                <a:ext uri="{FF2B5EF4-FFF2-40B4-BE49-F238E27FC236}">
                  <a16:creationId xmlns:a16="http://schemas.microsoft.com/office/drawing/2014/main" id="{A2A82F7D-C61F-29D9-51AC-4CD734491E41}"/>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48">
              <a:extLst>
                <a:ext uri="{FF2B5EF4-FFF2-40B4-BE49-F238E27FC236}">
                  <a16:creationId xmlns:a16="http://schemas.microsoft.com/office/drawing/2014/main" id="{B32D3AB4-A697-7677-63D5-E8704D622123}"/>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1" name="Freeform 49">
              <a:extLst>
                <a:ext uri="{FF2B5EF4-FFF2-40B4-BE49-F238E27FC236}">
                  <a16:creationId xmlns:a16="http://schemas.microsoft.com/office/drawing/2014/main" id="{6581D5EB-D5FD-AFE6-8227-30AB4DB26683}"/>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2" name="Freeform 55">
              <a:extLst>
                <a:ext uri="{FF2B5EF4-FFF2-40B4-BE49-F238E27FC236}">
                  <a16:creationId xmlns:a16="http://schemas.microsoft.com/office/drawing/2014/main" id="{CF12B3BF-D822-74DD-56E4-9E3EFA323976}"/>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56">
              <a:extLst>
                <a:ext uri="{FF2B5EF4-FFF2-40B4-BE49-F238E27FC236}">
                  <a16:creationId xmlns:a16="http://schemas.microsoft.com/office/drawing/2014/main" id="{BD4917C5-1A5C-7689-DC8C-16060A3C2B47}"/>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solidFill>
                <a:schemeClr val="tx1">
                  <a:lumMod val="25000"/>
                  <a:lumOff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45" name="TextBox 144">
            <a:extLst>
              <a:ext uri="{FF2B5EF4-FFF2-40B4-BE49-F238E27FC236}">
                <a16:creationId xmlns:a16="http://schemas.microsoft.com/office/drawing/2014/main" id="{E055A6EC-91F1-F433-78E8-123D35210BE1}"/>
              </a:ext>
            </a:extLst>
          </p:cNvPr>
          <p:cNvSpPr txBox="1"/>
          <p:nvPr/>
        </p:nvSpPr>
        <p:spPr>
          <a:xfrm>
            <a:off x="1482896" y="1635955"/>
            <a:ext cx="2554370" cy="338554"/>
          </a:xfrm>
          <a:prstGeom prst="rect">
            <a:avLst/>
          </a:prstGeom>
          <a:noFill/>
        </p:spPr>
        <p:txBody>
          <a:bodyPr wrap="square" lIns="0" tIns="0" rIns="0" bIns="0" rtlCol="0" anchor="ctr" anchorCtr="0">
            <a:spAutoFit/>
          </a:bodyPr>
          <a:lstStyle>
            <a:defPPr>
              <a:defRPr lang="en-US"/>
            </a:defPPr>
            <a:lvl1pPr>
              <a:defRPr sz="1100" b="1"/>
            </a:lvl1pPr>
          </a:lstStyle>
          <a:p>
            <a:r>
              <a:rPr lang="en-US" dirty="0"/>
              <a:t>{{</a:t>
            </a:r>
            <a:r>
              <a:rPr lang="en-US" dirty="0" err="1"/>
              <a:t>val:oap</a:t>
            </a:r>
            <a:r>
              <a:rPr lang="en-US" dirty="0"/>
              <a:t>--query_counts.csv[1:20]}} Million Queries</a:t>
            </a:r>
          </a:p>
        </p:txBody>
      </p:sp>
      <p:sp>
        <p:nvSpPr>
          <p:cNvPr id="146" name="TextBox 145">
            <a:extLst>
              <a:ext uri="{FF2B5EF4-FFF2-40B4-BE49-F238E27FC236}">
                <a16:creationId xmlns:a16="http://schemas.microsoft.com/office/drawing/2014/main" id="{097CC207-9D28-9815-E593-37EFD203B966}"/>
              </a:ext>
            </a:extLst>
          </p:cNvPr>
          <p:cNvSpPr txBox="1"/>
          <p:nvPr/>
        </p:nvSpPr>
        <p:spPr>
          <a:xfrm>
            <a:off x="1489241" y="5905312"/>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AU" dirty="0"/>
              <a:t>T</a:t>
            </a:r>
            <a:r>
              <a:rPr lang="en-US" dirty="0" err="1"/>
              <a:t>ables</a:t>
            </a:r>
            <a:r>
              <a:rPr lang="en-US" dirty="0"/>
              <a:t>: {{</a:t>
            </a:r>
            <a:r>
              <a:rPr lang="en-US" dirty="0" err="1"/>
              <a:t>val:oap</a:t>
            </a:r>
            <a:r>
              <a:rPr lang="en-US" dirty="0"/>
              <a:t>--object_counts.csv[1:2]}}  Views: {{</a:t>
            </a:r>
            <a:r>
              <a:rPr lang="en-US" dirty="0" err="1"/>
              <a:t>val:oap</a:t>
            </a:r>
            <a:r>
              <a:rPr lang="en-US" dirty="0"/>
              <a:t>--object_counts.csv[1:3]}}  </a:t>
            </a:r>
          </a:p>
        </p:txBody>
      </p:sp>
      <p:sp>
        <p:nvSpPr>
          <p:cNvPr id="147" name="TextBox 146">
            <a:extLst>
              <a:ext uri="{FF2B5EF4-FFF2-40B4-BE49-F238E27FC236}">
                <a16:creationId xmlns:a16="http://schemas.microsoft.com/office/drawing/2014/main" id="{22B2642F-332C-5CEB-6E77-92905CD7B8F8}"/>
              </a:ext>
            </a:extLst>
          </p:cNvPr>
          <p:cNvSpPr txBox="1"/>
          <p:nvPr/>
        </p:nvSpPr>
        <p:spPr>
          <a:xfrm>
            <a:off x="605246" y="1061208"/>
            <a:ext cx="3619856" cy="215444"/>
          </a:xfrm>
          <a:prstGeom prst="rect">
            <a:avLst/>
          </a:prstGeom>
          <a:noFill/>
        </p:spPr>
        <p:txBody>
          <a:bodyPr wrap="square" lIns="0" tIns="0" rIns="0" bIns="0" rtlCol="0" anchor="ctr" anchorCtr="0">
            <a:spAutoFit/>
          </a:bodyPr>
          <a:lstStyle/>
          <a:p>
            <a:r>
              <a:rPr lang="en-US" sz="1400" b="1" dirty="0">
                <a:solidFill>
                  <a:srgbClr val="898C92"/>
                </a:solidFill>
              </a:rPr>
              <a:t>Avg Activity Count/day</a:t>
            </a:r>
            <a:endParaRPr lang="en-US" sz="1050" b="1" dirty="0">
              <a:solidFill>
                <a:srgbClr val="898C92"/>
              </a:solidFill>
            </a:endParaRPr>
          </a:p>
        </p:txBody>
      </p:sp>
      <p:sp>
        <p:nvSpPr>
          <p:cNvPr id="148" name="TextBox 147">
            <a:extLst>
              <a:ext uri="{FF2B5EF4-FFF2-40B4-BE49-F238E27FC236}">
                <a16:creationId xmlns:a16="http://schemas.microsoft.com/office/drawing/2014/main" id="{A235CF5C-7651-92EE-0D65-8346521CFA36}"/>
              </a:ext>
            </a:extLst>
          </p:cNvPr>
          <p:cNvSpPr txBox="1"/>
          <p:nvPr/>
        </p:nvSpPr>
        <p:spPr>
          <a:xfrm>
            <a:off x="1501084" y="6155813"/>
            <a:ext cx="7090464" cy="169277"/>
          </a:xfrm>
          <a:prstGeom prst="rect">
            <a:avLst/>
          </a:prstGeom>
          <a:noFill/>
        </p:spPr>
        <p:txBody>
          <a:bodyPr wrap="square" lIns="0" tIns="0" rIns="0" bIns="0" rtlCol="0" anchor="ctr" anchorCtr="0">
            <a:spAutoFit/>
          </a:bodyPr>
          <a:lstStyle>
            <a:defPPr>
              <a:defRPr lang="en-US"/>
            </a:defPPr>
            <a:lvl1pPr>
              <a:defRPr sz="1100" b="1"/>
            </a:lvl1pPr>
          </a:lstStyle>
          <a:p>
            <a:r>
              <a:rPr lang="en-US" dirty="0" err="1"/>
              <a:t>Programes</a:t>
            </a:r>
            <a:r>
              <a:rPr lang="en-US" dirty="0"/>
              <a:t>: {{</a:t>
            </a:r>
            <a:r>
              <a:rPr lang="en-US" dirty="0" err="1"/>
              <a:t>val:oap</a:t>
            </a:r>
            <a:r>
              <a:rPr lang="en-US" dirty="0"/>
              <a:t>--object_counts.csv[1:4]}}   Others: {{</a:t>
            </a:r>
            <a:r>
              <a:rPr lang="en-US" dirty="0" err="1"/>
              <a:t>val:oap</a:t>
            </a:r>
            <a:r>
              <a:rPr lang="en-US" dirty="0"/>
              <a:t>--object_counts.csv[1:5]}} </a:t>
            </a:r>
          </a:p>
        </p:txBody>
      </p:sp>
      <p:sp>
        <p:nvSpPr>
          <p:cNvPr id="149" name="Rectangle 148">
            <a:extLst>
              <a:ext uri="{FF2B5EF4-FFF2-40B4-BE49-F238E27FC236}">
                <a16:creationId xmlns:a16="http://schemas.microsoft.com/office/drawing/2014/main" id="{AD25C759-49B9-BDFC-A30E-A6E5B822305B}"/>
              </a:ext>
            </a:extLst>
          </p:cNvPr>
          <p:cNvSpPr/>
          <p:nvPr/>
        </p:nvSpPr>
        <p:spPr>
          <a:xfrm>
            <a:off x="8371615" y="3979494"/>
            <a:ext cx="3135358" cy="151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--top_users.png}}</a:t>
            </a:r>
          </a:p>
        </p:txBody>
      </p:sp>
      <p:sp>
        <p:nvSpPr>
          <p:cNvPr id="150" name="Rectangle 149">
            <a:extLst>
              <a:ext uri="{FF2B5EF4-FFF2-40B4-BE49-F238E27FC236}">
                <a16:creationId xmlns:a16="http://schemas.microsoft.com/office/drawing/2014/main" id="{BB438F13-975A-67EC-9F28-A1482B1CAF15}"/>
              </a:ext>
            </a:extLst>
          </p:cNvPr>
          <p:cNvSpPr/>
          <p:nvPr/>
        </p:nvSpPr>
        <p:spPr>
          <a:xfrm>
            <a:off x="8320902" y="3995161"/>
            <a:ext cx="3253325"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ectangle 150">
            <a:extLst>
              <a:ext uri="{FF2B5EF4-FFF2-40B4-BE49-F238E27FC236}">
                <a16:creationId xmlns:a16="http://schemas.microsoft.com/office/drawing/2014/main" id="{C46F91C6-EC59-BC92-2425-7655D411DCB3}"/>
              </a:ext>
            </a:extLst>
          </p:cNvPr>
          <p:cNvSpPr/>
          <p:nvPr/>
        </p:nvSpPr>
        <p:spPr>
          <a:xfrm>
            <a:off x="4509670" y="3520395"/>
            <a:ext cx="3159999" cy="1821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sz="900" dirty="0">
                <a:solidFill>
                  <a:schemeClr val="tx1"/>
                </a:solidFill>
              </a:rPr>
              <a:t>{{</a:t>
            </a:r>
            <a:r>
              <a:rPr lang="en-US" sz="900" dirty="0" err="1">
                <a:solidFill>
                  <a:schemeClr val="tx1"/>
                </a:solidFill>
              </a:rPr>
              <a:t>pic:oap</a:t>
            </a:r>
            <a:r>
              <a:rPr lang="en-US" sz="900" dirty="0">
                <a:solidFill>
                  <a:schemeClr val="tx1"/>
                </a:solidFill>
              </a:rPr>
              <a:t>--CPUHeapmapMed.png}}</a:t>
            </a:r>
          </a:p>
        </p:txBody>
      </p:sp>
      <p:sp>
        <p:nvSpPr>
          <p:cNvPr id="152" name="Rectangle 151">
            <a:extLst>
              <a:ext uri="{FF2B5EF4-FFF2-40B4-BE49-F238E27FC236}">
                <a16:creationId xmlns:a16="http://schemas.microsoft.com/office/drawing/2014/main" id="{C7EA62C3-53A5-7813-D643-B0E546E3691C}"/>
              </a:ext>
            </a:extLst>
          </p:cNvPr>
          <p:cNvSpPr/>
          <p:nvPr/>
        </p:nvSpPr>
        <p:spPr>
          <a:xfrm>
            <a:off x="4509670" y="3449029"/>
            <a:ext cx="3159999" cy="1892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3" name="Rectangle 152">
            <a:extLst>
              <a:ext uri="{FF2B5EF4-FFF2-40B4-BE49-F238E27FC236}">
                <a16:creationId xmlns:a16="http://schemas.microsoft.com/office/drawing/2014/main" id="{405734C4-D0C8-9F11-EA05-26D9DA4982AD}"/>
              </a:ext>
            </a:extLst>
          </p:cNvPr>
          <p:cNvSpPr/>
          <p:nvPr/>
        </p:nvSpPr>
        <p:spPr>
          <a:xfrm>
            <a:off x="8336713" y="1492187"/>
            <a:ext cx="3204309" cy="18044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pic:oap</a:t>
            </a:r>
            <a:r>
              <a:rPr lang="en-US" dirty="0">
                <a:solidFill>
                  <a:schemeClr val="tx1"/>
                </a:solidFill>
              </a:rPr>
              <a:t>--OutcomeCPUConsumption.png}}</a:t>
            </a:r>
          </a:p>
        </p:txBody>
      </p:sp>
      <p:sp>
        <p:nvSpPr>
          <p:cNvPr id="154" name="Rectangle 153">
            <a:extLst>
              <a:ext uri="{FF2B5EF4-FFF2-40B4-BE49-F238E27FC236}">
                <a16:creationId xmlns:a16="http://schemas.microsoft.com/office/drawing/2014/main" id="{4371A5FA-9327-D8FF-22B2-46D1193BA9A0}"/>
              </a:ext>
            </a:extLst>
          </p:cNvPr>
          <p:cNvSpPr/>
          <p:nvPr/>
        </p:nvSpPr>
        <p:spPr>
          <a:xfrm>
            <a:off x="8305993" y="1466569"/>
            <a:ext cx="3255099" cy="188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5" name="Rounded Rectangle 6">
            <a:extLst>
              <a:ext uri="{FF2B5EF4-FFF2-40B4-BE49-F238E27FC236}">
                <a16:creationId xmlns:a16="http://schemas.microsoft.com/office/drawing/2014/main" id="{5F6330F2-D9A6-41E4-45FD-9BF7ADDB8913}"/>
              </a:ext>
            </a:extLst>
          </p:cNvPr>
          <p:cNvSpPr/>
          <p:nvPr/>
        </p:nvSpPr>
        <p:spPr>
          <a:xfrm>
            <a:off x="4265141" y="931877"/>
            <a:ext cx="3644683" cy="2033044"/>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D1BF50AC-DC3D-DEDC-40A8-0948C03A287F}"/>
              </a:ext>
            </a:extLst>
          </p:cNvPr>
          <p:cNvSpPr txBox="1"/>
          <p:nvPr/>
        </p:nvSpPr>
        <p:spPr>
          <a:xfrm>
            <a:off x="4436209" y="1047614"/>
            <a:ext cx="1014701" cy="215444"/>
          </a:xfrm>
          <a:prstGeom prst="rect">
            <a:avLst/>
          </a:prstGeom>
          <a:noFill/>
        </p:spPr>
        <p:txBody>
          <a:bodyPr wrap="none" lIns="0" tIns="0" rIns="0" bIns="0" rtlCol="0" anchor="ctr" anchorCtr="0">
            <a:spAutoFit/>
          </a:bodyPr>
          <a:lstStyle/>
          <a:p>
            <a:r>
              <a:rPr lang="en-US" sz="1400" b="1" dirty="0">
                <a:solidFill>
                  <a:srgbClr val="00B050"/>
                </a:solidFill>
              </a:rPr>
              <a:t>System Info</a:t>
            </a:r>
          </a:p>
        </p:txBody>
      </p:sp>
      <p:sp>
        <p:nvSpPr>
          <p:cNvPr id="157" name="Rectangle 156">
            <a:extLst>
              <a:ext uri="{FF2B5EF4-FFF2-40B4-BE49-F238E27FC236}">
                <a16:creationId xmlns:a16="http://schemas.microsoft.com/office/drawing/2014/main" id="{C55FCA58-B70D-6D01-78B7-44CEFDCE014D}"/>
              </a:ext>
            </a:extLst>
          </p:cNvPr>
          <p:cNvSpPr/>
          <p:nvPr/>
        </p:nvSpPr>
        <p:spPr>
          <a:xfrm>
            <a:off x="4386163" y="1368618"/>
            <a:ext cx="3353675" cy="1520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8" name="Rectangle: Rounded Corners 157">
            <a:extLst>
              <a:ext uri="{FF2B5EF4-FFF2-40B4-BE49-F238E27FC236}">
                <a16:creationId xmlns:a16="http://schemas.microsoft.com/office/drawing/2014/main" id="{3CC642AE-2DBE-C847-0A40-A510B459B9B7}"/>
              </a:ext>
            </a:extLst>
          </p:cNvPr>
          <p:cNvSpPr/>
          <p:nvPr/>
        </p:nvSpPr>
        <p:spPr>
          <a:xfrm>
            <a:off x="5153246" y="1447507"/>
            <a:ext cx="2539144" cy="1388622"/>
          </a:xfrm>
          <a:prstGeom prst="roundRect">
            <a:avLst>
              <a:gd name="adj" fmla="val 84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9" name="TextBox 158">
            <a:extLst>
              <a:ext uri="{FF2B5EF4-FFF2-40B4-BE49-F238E27FC236}">
                <a16:creationId xmlns:a16="http://schemas.microsoft.com/office/drawing/2014/main" id="{8FBC4594-10D4-295F-CF38-F3F628F707A1}"/>
              </a:ext>
            </a:extLst>
          </p:cNvPr>
          <p:cNvSpPr txBox="1"/>
          <p:nvPr/>
        </p:nvSpPr>
        <p:spPr>
          <a:xfrm>
            <a:off x="5218002" y="1448347"/>
            <a:ext cx="1142942" cy="184666"/>
          </a:xfrm>
          <a:prstGeom prst="rect">
            <a:avLst/>
          </a:prstGeom>
          <a:noFill/>
        </p:spPr>
        <p:txBody>
          <a:bodyPr wrap="none" lIns="0" tIns="0" rIns="0" bIns="0" rtlCol="0" anchor="ctr" anchorCtr="0">
            <a:spAutoFit/>
          </a:bodyPr>
          <a:lstStyle/>
          <a:p>
            <a:r>
              <a:rPr lang="en-US" sz="1200" b="1" dirty="0"/>
              <a:t>System Name:  </a:t>
            </a:r>
          </a:p>
        </p:txBody>
      </p:sp>
      <p:sp>
        <p:nvSpPr>
          <p:cNvPr id="160" name="TextBox 159">
            <a:extLst>
              <a:ext uri="{FF2B5EF4-FFF2-40B4-BE49-F238E27FC236}">
                <a16:creationId xmlns:a16="http://schemas.microsoft.com/office/drawing/2014/main" id="{3558EE57-5D67-9F74-90F1-C3566E5F895A}"/>
              </a:ext>
            </a:extLst>
          </p:cNvPr>
          <p:cNvSpPr txBox="1"/>
          <p:nvPr/>
        </p:nvSpPr>
        <p:spPr>
          <a:xfrm>
            <a:off x="5216679" y="1678793"/>
            <a:ext cx="1073820" cy="184666"/>
          </a:xfrm>
          <a:prstGeom prst="rect">
            <a:avLst/>
          </a:prstGeom>
          <a:noFill/>
        </p:spPr>
        <p:txBody>
          <a:bodyPr wrap="none" lIns="0" tIns="0" rIns="0" bIns="0" rtlCol="0" anchor="ctr" anchorCtr="0">
            <a:spAutoFit/>
          </a:bodyPr>
          <a:lstStyle/>
          <a:p>
            <a:r>
              <a:rPr lang="en-US" sz="1200" b="1" dirty="0"/>
              <a:t>System </a:t>
            </a:r>
            <a:r>
              <a:rPr lang="en-US" sz="1100" b="1" dirty="0"/>
              <a:t>Type</a:t>
            </a:r>
            <a:r>
              <a:rPr lang="en-US" sz="1200" b="1" dirty="0"/>
              <a:t>:  </a:t>
            </a:r>
          </a:p>
        </p:txBody>
      </p:sp>
      <p:sp>
        <p:nvSpPr>
          <p:cNvPr id="161" name="TextBox 160">
            <a:extLst>
              <a:ext uri="{FF2B5EF4-FFF2-40B4-BE49-F238E27FC236}">
                <a16:creationId xmlns:a16="http://schemas.microsoft.com/office/drawing/2014/main" id="{D7CA91C1-AE4E-F494-E7ED-EFBB214B1569}"/>
              </a:ext>
            </a:extLst>
          </p:cNvPr>
          <p:cNvSpPr txBox="1"/>
          <p:nvPr/>
        </p:nvSpPr>
        <p:spPr>
          <a:xfrm>
            <a:off x="5235186" y="1920444"/>
            <a:ext cx="612347" cy="184666"/>
          </a:xfrm>
          <a:prstGeom prst="rect">
            <a:avLst/>
          </a:prstGeom>
          <a:noFill/>
        </p:spPr>
        <p:txBody>
          <a:bodyPr wrap="none" lIns="0" tIns="0" rIns="0" bIns="0" rtlCol="0" anchor="ctr" anchorCtr="0">
            <a:spAutoFit/>
          </a:bodyPr>
          <a:lstStyle/>
          <a:p>
            <a:r>
              <a:rPr lang="en-US" sz="1200" b="1" dirty="0"/>
              <a:t># </a:t>
            </a:r>
            <a:r>
              <a:rPr lang="en-US" sz="1100" b="1" dirty="0"/>
              <a:t>Nodes</a:t>
            </a:r>
            <a:r>
              <a:rPr lang="en-US" sz="1200" b="1" dirty="0"/>
              <a:t>:</a:t>
            </a:r>
          </a:p>
        </p:txBody>
      </p:sp>
      <p:sp>
        <p:nvSpPr>
          <p:cNvPr id="162" name="TextBox 161">
            <a:extLst>
              <a:ext uri="{FF2B5EF4-FFF2-40B4-BE49-F238E27FC236}">
                <a16:creationId xmlns:a16="http://schemas.microsoft.com/office/drawing/2014/main" id="{5F1732BE-5C14-5A09-99B4-778EA4433FF9}"/>
              </a:ext>
            </a:extLst>
          </p:cNvPr>
          <p:cNvSpPr txBox="1"/>
          <p:nvPr/>
        </p:nvSpPr>
        <p:spPr>
          <a:xfrm>
            <a:off x="5227566" y="2381454"/>
            <a:ext cx="607089" cy="184666"/>
          </a:xfrm>
          <a:prstGeom prst="rect">
            <a:avLst/>
          </a:prstGeom>
          <a:noFill/>
        </p:spPr>
        <p:txBody>
          <a:bodyPr wrap="none" lIns="0" tIns="0" rIns="0" bIns="0" rtlCol="0" anchor="ctr" anchorCtr="0">
            <a:spAutoFit/>
          </a:bodyPr>
          <a:lstStyle/>
          <a:p>
            <a:r>
              <a:rPr lang="en-US" sz="1200" b="1" dirty="0"/>
              <a:t>Version:</a:t>
            </a:r>
          </a:p>
        </p:txBody>
      </p:sp>
      <p:sp>
        <p:nvSpPr>
          <p:cNvPr id="163" name="TextBox 162">
            <a:extLst>
              <a:ext uri="{FF2B5EF4-FFF2-40B4-BE49-F238E27FC236}">
                <a16:creationId xmlns:a16="http://schemas.microsoft.com/office/drawing/2014/main" id="{EAF29DC0-388D-D4AF-8FCE-022DBC6EDD46}"/>
              </a:ext>
            </a:extLst>
          </p:cNvPr>
          <p:cNvSpPr txBox="1"/>
          <p:nvPr/>
        </p:nvSpPr>
        <p:spPr>
          <a:xfrm>
            <a:off x="5230871" y="2626063"/>
            <a:ext cx="1257460" cy="184666"/>
          </a:xfrm>
          <a:prstGeom prst="rect">
            <a:avLst/>
          </a:prstGeom>
          <a:noFill/>
        </p:spPr>
        <p:txBody>
          <a:bodyPr wrap="none" lIns="0" tIns="0" rIns="0" bIns="0" rtlCol="0" anchor="ctr" anchorCtr="0">
            <a:spAutoFit/>
          </a:bodyPr>
          <a:lstStyle/>
          <a:p>
            <a:r>
              <a:rPr lang="en-US" sz="1200" b="1" dirty="0"/>
              <a:t>COD Active CPU:</a:t>
            </a:r>
          </a:p>
        </p:txBody>
      </p:sp>
      <p:grpSp>
        <p:nvGrpSpPr>
          <p:cNvPr id="164" name="Group 163">
            <a:extLst>
              <a:ext uri="{FF2B5EF4-FFF2-40B4-BE49-F238E27FC236}">
                <a16:creationId xmlns:a16="http://schemas.microsoft.com/office/drawing/2014/main" id="{DE5C4CE3-00BB-2767-8D13-545EC69C9F10}"/>
              </a:ext>
            </a:extLst>
          </p:cNvPr>
          <p:cNvGrpSpPr/>
          <p:nvPr/>
        </p:nvGrpSpPr>
        <p:grpSpPr>
          <a:xfrm>
            <a:off x="4497949" y="1791979"/>
            <a:ext cx="564218" cy="681764"/>
            <a:chOff x="562086" y="3311201"/>
            <a:chExt cx="836893" cy="772218"/>
          </a:xfrm>
          <a:solidFill>
            <a:srgbClr val="5F6062">
              <a:alpha val="49000"/>
            </a:srgbClr>
          </a:solidFill>
        </p:grpSpPr>
        <p:sp>
          <p:nvSpPr>
            <p:cNvPr id="165" name="Freeform 180">
              <a:extLst>
                <a:ext uri="{FF2B5EF4-FFF2-40B4-BE49-F238E27FC236}">
                  <a16:creationId xmlns:a16="http://schemas.microsoft.com/office/drawing/2014/main" id="{A9B831F9-66DB-E8DE-5846-A5DEFF996D02}"/>
                </a:ext>
              </a:extLst>
            </p:cNvPr>
            <p:cNvSpPr>
              <a:spLocks noEditPoints="1"/>
            </p:cNvSpPr>
            <p:nvPr/>
          </p:nvSpPr>
          <p:spPr bwMode="auto">
            <a:xfrm>
              <a:off x="664272" y="3604825"/>
              <a:ext cx="631227" cy="184970"/>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181">
              <a:extLst>
                <a:ext uri="{FF2B5EF4-FFF2-40B4-BE49-F238E27FC236}">
                  <a16:creationId xmlns:a16="http://schemas.microsoft.com/office/drawing/2014/main" id="{610A7B77-6DE5-F88D-37C2-7E3A5EEE3AF3}"/>
                </a:ext>
              </a:extLst>
            </p:cNvPr>
            <p:cNvSpPr>
              <a:spLocks noEditPoints="1"/>
            </p:cNvSpPr>
            <p:nvPr/>
          </p:nvSpPr>
          <p:spPr bwMode="auto">
            <a:xfrm>
              <a:off x="664272" y="380402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182">
              <a:extLst>
                <a:ext uri="{FF2B5EF4-FFF2-40B4-BE49-F238E27FC236}">
                  <a16:creationId xmlns:a16="http://schemas.microsoft.com/office/drawing/2014/main" id="{ED2D3C92-3CB0-7B05-2046-D11AC18CA5CB}"/>
                </a:ext>
              </a:extLst>
            </p:cNvPr>
            <p:cNvSpPr>
              <a:spLocks noEditPoints="1"/>
            </p:cNvSpPr>
            <p:nvPr/>
          </p:nvSpPr>
          <p:spPr bwMode="auto">
            <a:xfrm>
              <a:off x="664272" y="3404333"/>
              <a:ext cx="631227" cy="186264"/>
            </a:xfrm>
            <a:custGeom>
              <a:avLst/>
              <a:gdLst>
                <a:gd name="T0" fmla="*/ 496 w 535"/>
                <a:gd name="T1" fmla="*/ 0 h 157"/>
                <a:gd name="T2" fmla="*/ 40 w 535"/>
                <a:gd name="T3" fmla="*/ 0 h 157"/>
                <a:gd name="T4" fmla="*/ 0 w 535"/>
                <a:gd name="T5" fmla="*/ 27 h 157"/>
                <a:gd name="T6" fmla="*/ 0 w 535"/>
                <a:gd name="T7" fmla="*/ 130 h 157"/>
                <a:gd name="T8" fmla="*/ 40 w 535"/>
                <a:gd name="T9" fmla="*/ 157 h 157"/>
                <a:gd name="T10" fmla="*/ 496 w 535"/>
                <a:gd name="T11" fmla="*/ 157 h 157"/>
                <a:gd name="T12" fmla="*/ 535 w 535"/>
                <a:gd name="T13" fmla="*/ 130 h 157"/>
                <a:gd name="T14" fmla="*/ 535 w 535"/>
                <a:gd name="T15" fmla="*/ 27 h 157"/>
                <a:gd name="T16" fmla="*/ 496 w 535"/>
                <a:gd name="T17" fmla="*/ 0 h 157"/>
                <a:gd name="T18" fmla="*/ 435 w 535"/>
                <a:gd name="T19" fmla="*/ 105 h 157"/>
                <a:gd name="T20" fmla="*/ 396 w 535"/>
                <a:gd name="T21" fmla="*/ 78 h 157"/>
                <a:gd name="T22" fmla="*/ 435 w 535"/>
                <a:gd name="T23" fmla="*/ 52 h 157"/>
                <a:gd name="T24" fmla="*/ 474 w 535"/>
                <a:gd name="T25" fmla="*/ 78 h 157"/>
                <a:gd name="T26" fmla="*/ 435 w 535"/>
                <a:gd name="T2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5" h="157">
                  <a:moveTo>
                    <a:pt x="496" y="0"/>
                  </a:moveTo>
                  <a:cubicBezTo>
                    <a:pt x="40" y="0"/>
                    <a:pt x="40" y="0"/>
                    <a:pt x="40" y="0"/>
                  </a:cubicBezTo>
                  <a:cubicBezTo>
                    <a:pt x="18" y="0"/>
                    <a:pt x="0" y="12"/>
                    <a:pt x="0" y="27"/>
                  </a:cubicBezTo>
                  <a:cubicBezTo>
                    <a:pt x="0" y="130"/>
                    <a:pt x="0" y="130"/>
                    <a:pt x="0" y="130"/>
                  </a:cubicBezTo>
                  <a:cubicBezTo>
                    <a:pt x="0" y="145"/>
                    <a:pt x="18" y="157"/>
                    <a:pt x="40" y="157"/>
                  </a:cubicBezTo>
                  <a:cubicBezTo>
                    <a:pt x="496" y="157"/>
                    <a:pt x="496" y="157"/>
                    <a:pt x="496" y="157"/>
                  </a:cubicBezTo>
                  <a:cubicBezTo>
                    <a:pt x="518" y="157"/>
                    <a:pt x="535" y="145"/>
                    <a:pt x="535" y="130"/>
                  </a:cubicBezTo>
                  <a:cubicBezTo>
                    <a:pt x="535" y="27"/>
                    <a:pt x="535" y="27"/>
                    <a:pt x="535" y="27"/>
                  </a:cubicBezTo>
                  <a:cubicBezTo>
                    <a:pt x="535" y="12"/>
                    <a:pt x="518" y="0"/>
                    <a:pt x="496" y="0"/>
                  </a:cubicBezTo>
                  <a:close/>
                  <a:moveTo>
                    <a:pt x="435" y="105"/>
                  </a:moveTo>
                  <a:cubicBezTo>
                    <a:pt x="413" y="105"/>
                    <a:pt x="396" y="93"/>
                    <a:pt x="396" y="78"/>
                  </a:cubicBezTo>
                  <a:cubicBezTo>
                    <a:pt x="396" y="64"/>
                    <a:pt x="413" y="52"/>
                    <a:pt x="435" y="52"/>
                  </a:cubicBezTo>
                  <a:cubicBezTo>
                    <a:pt x="457" y="52"/>
                    <a:pt x="474" y="64"/>
                    <a:pt x="474" y="78"/>
                  </a:cubicBezTo>
                  <a:cubicBezTo>
                    <a:pt x="474" y="93"/>
                    <a:pt x="457" y="105"/>
                    <a:pt x="435"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183">
              <a:extLst>
                <a:ext uri="{FF2B5EF4-FFF2-40B4-BE49-F238E27FC236}">
                  <a16:creationId xmlns:a16="http://schemas.microsoft.com/office/drawing/2014/main" id="{D42F0CF5-66B4-C7B8-7756-A3B28CE5AED1}"/>
                </a:ext>
              </a:extLst>
            </p:cNvPr>
            <p:cNvSpPr>
              <a:spLocks noEditPoints="1"/>
            </p:cNvSpPr>
            <p:nvPr/>
          </p:nvSpPr>
          <p:spPr bwMode="auto">
            <a:xfrm>
              <a:off x="562086" y="3311201"/>
              <a:ext cx="836893" cy="772218"/>
            </a:xfrm>
            <a:custGeom>
              <a:avLst/>
              <a:gdLst>
                <a:gd name="T0" fmla="*/ 354 w 708"/>
                <a:gd name="T1" fmla="*/ 653 h 653"/>
                <a:gd name="T2" fmla="*/ 110 w 708"/>
                <a:gd name="T3" fmla="*/ 631 h 653"/>
                <a:gd name="T4" fmla="*/ 0 w 708"/>
                <a:gd name="T5" fmla="*/ 566 h 653"/>
                <a:gd name="T6" fmla="*/ 0 w 708"/>
                <a:gd name="T7" fmla="*/ 87 h 653"/>
                <a:gd name="T8" fmla="*/ 110 w 708"/>
                <a:gd name="T9" fmla="*/ 22 h 653"/>
                <a:gd name="T10" fmla="*/ 354 w 708"/>
                <a:gd name="T11" fmla="*/ 0 h 653"/>
                <a:gd name="T12" fmla="*/ 598 w 708"/>
                <a:gd name="T13" fmla="*/ 22 h 653"/>
                <a:gd name="T14" fmla="*/ 708 w 708"/>
                <a:gd name="T15" fmla="*/ 87 h 653"/>
                <a:gd name="T16" fmla="*/ 708 w 708"/>
                <a:gd name="T17" fmla="*/ 566 h 653"/>
                <a:gd name="T18" fmla="*/ 598 w 708"/>
                <a:gd name="T19" fmla="*/ 631 h 653"/>
                <a:gd name="T20" fmla="*/ 354 w 708"/>
                <a:gd name="T21" fmla="*/ 653 h 653"/>
                <a:gd name="T22" fmla="*/ 354 w 708"/>
                <a:gd name="T23" fmla="*/ 26 h 653"/>
                <a:gd name="T24" fmla="*/ 26 w 708"/>
                <a:gd name="T25" fmla="*/ 87 h 653"/>
                <a:gd name="T26" fmla="*/ 26 w 708"/>
                <a:gd name="T27" fmla="*/ 566 h 653"/>
                <a:gd name="T28" fmla="*/ 354 w 708"/>
                <a:gd name="T29" fmla="*/ 627 h 653"/>
                <a:gd name="T30" fmla="*/ 681 w 708"/>
                <a:gd name="T31" fmla="*/ 566 h 653"/>
                <a:gd name="T32" fmla="*/ 681 w 708"/>
                <a:gd name="T33" fmla="*/ 87 h 653"/>
                <a:gd name="T34" fmla="*/ 354 w 708"/>
                <a:gd name="T35" fmla="*/ 2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8" h="653">
                  <a:moveTo>
                    <a:pt x="354" y="653"/>
                  </a:moveTo>
                  <a:cubicBezTo>
                    <a:pt x="262" y="653"/>
                    <a:pt x="175" y="645"/>
                    <a:pt x="110" y="631"/>
                  </a:cubicBezTo>
                  <a:cubicBezTo>
                    <a:pt x="36" y="615"/>
                    <a:pt x="0" y="594"/>
                    <a:pt x="0" y="566"/>
                  </a:cubicBezTo>
                  <a:cubicBezTo>
                    <a:pt x="0" y="87"/>
                    <a:pt x="0" y="87"/>
                    <a:pt x="0" y="87"/>
                  </a:cubicBezTo>
                  <a:cubicBezTo>
                    <a:pt x="0" y="59"/>
                    <a:pt x="36" y="38"/>
                    <a:pt x="110" y="22"/>
                  </a:cubicBezTo>
                  <a:cubicBezTo>
                    <a:pt x="175" y="8"/>
                    <a:pt x="262" y="0"/>
                    <a:pt x="354" y="0"/>
                  </a:cubicBezTo>
                  <a:cubicBezTo>
                    <a:pt x="446" y="0"/>
                    <a:pt x="532" y="8"/>
                    <a:pt x="598" y="22"/>
                  </a:cubicBezTo>
                  <a:cubicBezTo>
                    <a:pt x="672" y="38"/>
                    <a:pt x="708" y="59"/>
                    <a:pt x="708" y="87"/>
                  </a:cubicBezTo>
                  <a:cubicBezTo>
                    <a:pt x="708" y="566"/>
                    <a:pt x="708" y="566"/>
                    <a:pt x="708" y="566"/>
                  </a:cubicBezTo>
                  <a:cubicBezTo>
                    <a:pt x="708" y="594"/>
                    <a:pt x="672" y="615"/>
                    <a:pt x="598" y="631"/>
                  </a:cubicBezTo>
                  <a:cubicBezTo>
                    <a:pt x="532" y="645"/>
                    <a:pt x="446" y="653"/>
                    <a:pt x="354" y="653"/>
                  </a:cubicBezTo>
                  <a:close/>
                  <a:moveTo>
                    <a:pt x="354" y="26"/>
                  </a:moveTo>
                  <a:cubicBezTo>
                    <a:pt x="142" y="26"/>
                    <a:pt x="26" y="67"/>
                    <a:pt x="26" y="87"/>
                  </a:cubicBezTo>
                  <a:cubicBezTo>
                    <a:pt x="26" y="566"/>
                    <a:pt x="26" y="566"/>
                    <a:pt x="26" y="566"/>
                  </a:cubicBezTo>
                  <a:cubicBezTo>
                    <a:pt x="26" y="586"/>
                    <a:pt x="142" y="627"/>
                    <a:pt x="354" y="627"/>
                  </a:cubicBezTo>
                  <a:cubicBezTo>
                    <a:pt x="566" y="627"/>
                    <a:pt x="681" y="586"/>
                    <a:pt x="681" y="566"/>
                  </a:cubicBezTo>
                  <a:cubicBezTo>
                    <a:pt x="681" y="87"/>
                    <a:pt x="681" y="87"/>
                    <a:pt x="681" y="87"/>
                  </a:cubicBezTo>
                  <a:cubicBezTo>
                    <a:pt x="681" y="67"/>
                    <a:pt x="566" y="26"/>
                    <a:pt x="35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169" name="Group 168">
            <a:extLst>
              <a:ext uri="{FF2B5EF4-FFF2-40B4-BE49-F238E27FC236}">
                <a16:creationId xmlns:a16="http://schemas.microsoft.com/office/drawing/2014/main" id="{46C6D1B3-43E9-F807-A28B-4C16E19DB25A}"/>
              </a:ext>
            </a:extLst>
          </p:cNvPr>
          <p:cNvGrpSpPr/>
          <p:nvPr/>
        </p:nvGrpSpPr>
        <p:grpSpPr>
          <a:xfrm>
            <a:off x="750679" y="5881849"/>
            <a:ext cx="444757" cy="465970"/>
            <a:chOff x="6604254" y="3513582"/>
            <a:chExt cx="350520" cy="320040"/>
          </a:xfrm>
          <a:solidFill>
            <a:schemeClr val="accent5">
              <a:lumMod val="40000"/>
              <a:lumOff val="60000"/>
              <a:alpha val="45000"/>
            </a:schemeClr>
          </a:solidFill>
        </p:grpSpPr>
        <p:sp>
          <p:nvSpPr>
            <p:cNvPr id="170" name="Freeform 18">
              <a:extLst>
                <a:ext uri="{FF2B5EF4-FFF2-40B4-BE49-F238E27FC236}">
                  <a16:creationId xmlns:a16="http://schemas.microsoft.com/office/drawing/2014/main" id="{5B9A87C8-EBB6-4B40-1A23-A2A31906702E}"/>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703A71D3-3133-2588-DAC2-CF57E8CDC2EC}"/>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2" name="Freeform 20">
              <a:extLst>
                <a:ext uri="{FF2B5EF4-FFF2-40B4-BE49-F238E27FC236}">
                  <a16:creationId xmlns:a16="http://schemas.microsoft.com/office/drawing/2014/main" id="{E72A330E-BBFC-929E-6C60-CD7F1D32B303}"/>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3" name="Freeform 21">
              <a:extLst>
                <a:ext uri="{FF2B5EF4-FFF2-40B4-BE49-F238E27FC236}">
                  <a16:creationId xmlns:a16="http://schemas.microsoft.com/office/drawing/2014/main" id="{E953A01B-8543-563C-071C-E59038157541}"/>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4" name="Freeform 22">
              <a:extLst>
                <a:ext uri="{FF2B5EF4-FFF2-40B4-BE49-F238E27FC236}">
                  <a16:creationId xmlns:a16="http://schemas.microsoft.com/office/drawing/2014/main" id="{3E30D516-85BB-E701-5E27-11539F01E2CA}"/>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5" name="Freeform 23">
              <a:extLst>
                <a:ext uri="{FF2B5EF4-FFF2-40B4-BE49-F238E27FC236}">
                  <a16:creationId xmlns:a16="http://schemas.microsoft.com/office/drawing/2014/main" id="{4A590DA1-7C91-F4BA-0D14-58DE28FC7342}"/>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6" name="Freeform 24">
              <a:extLst>
                <a:ext uri="{FF2B5EF4-FFF2-40B4-BE49-F238E27FC236}">
                  <a16:creationId xmlns:a16="http://schemas.microsoft.com/office/drawing/2014/main" id="{58C7C76F-345F-B5D4-3FAB-C62463DFEE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7" name="Freeform 25">
              <a:extLst>
                <a:ext uri="{FF2B5EF4-FFF2-40B4-BE49-F238E27FC236}">
                  <a16:creationId xmlns:a16="http://schemas.microsoft.com/office/drawing/2014/main" id="{6F6DA3A7-A247-617A-2FB1-332CDFF69455}"/>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8" name="Freeform 26">
              <a:extLst>
                <a:ext uri="{FF2B5EF4-FFF2-40B4-BE49-F238E27FC236}">
                  <a16:creationId xmlns:a16="http://schemas.microsoft.com/office/drawing/2014/main" id="{92580478-C76E-32F2-ED48-8E0BA5666CAA}"/>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9" name="Freeform 27">
              <a:extLst>
                <a:ext uri="{FF2B5EF4-FFF2-40B4-BE49-F238E27FC236}">
                  <a16:creationId xmlns:a16="http://schemas.microsoft.com/office/drawing/2014/main" id="{4BEB9CE3-2921-750F-B821-B5D7EE3DA78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0" name="Freeform 28">
              <a:extLst>
                <a:ext uri="{FF2B5EF4-FFF2-40B4-BE49-F238E27FC236}">
                  <a16:creationId xmlns:a16="http://schemas.microsoft.com/office/drawing/2014/main" id="{C3D9B59B-E1BD-40E4-5520-7C002E811A54}"/>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1" name="Freeform 29">
              <a:extLst>
                <a:ext uri="{FF2B5EF4-FFF2-40B4-BE49-F238E27FC236}">
                  <a16:creationId xmlns:a16="http://schemas.microsoft.com/office/drawing/2014/main" id="{0080AED4-B020-FEBF-B607-C477067EA4E4}"/>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2" name="Freeform 30">
              <a:extLst>
                <a:ext uri="{FF2B5EF4-FFF2-40B4-BE49-F238E27FC236}">
                  <a16:creationId xmlns:a16="http://schemas.microsoft.com/office/drawing/2014/main" id="{42632BB2-BB58-9A72-67AB-1D81A2A7F0FC}"/>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solidFill>
                <a:schemeClr val="accent5">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83" name="TextBox 182">
            <a:extLst>
              <a:ext uri="{FF2B5EF4-FFF2-40B4-BE49-F238E27FC236}">
                <a16:creationId xmlns:a16="http://schemas.microsoft.com/office/drawing/2014/main" id="{80C1BE94-9B48-4A96-6F2B-3FF9DA20D988}"/>
              </a:ext>
            </a:extLst>
          </p:cNvPr>
          <p:cNvSpPr txBox="1"/>
          <p:nvPr/>
        </p:nvSpPr>
        <p:spPr>
          <a:xfrm>
            <a:off x="5235186" y="2142803"/>
            <a:ext cx="572273" cy="184666"/>
          </a:xfrm>
          <a:prstGeom prst="rect">
            <a:avLst/>
          </a:prstGeom>
          <a:noFill/>
        </p:spPr>
        <p:txBody>
          <a:bodyPr wrap="none" lIns="0" tIns="0" rIns="0" bIns="0" rtlCol="0" anchor="ctr" anchorCtr="0">
            <a:spAutoFit/>
          </a:bodyPr>
          <a:lstStyle/>
          <a:p>
            <a:r>
              <a:rPr lang="en-US" sz="1200" b="1" dirty="0"/>
              <a:t># </a:t>
            </a:r>
            <a:r>
              <a:rPr lang="en-US" sz="1100" b="1" dirty="0"/>
              <a:t>AMPs</a:t>
            </a:r>
            <a:r>
              <a:rPr lang="en-US" sz="1200" b="1" dirty="0"/>
              <a:t>:</a:t>
            </a:r>
          </a:p>
        </p:txBody>
      </p:sp>
      <p:sp>
        <p:nvSpPr>
          <p:cNvPr id="184" name="TextBox 183">
            <a:extLst>
              <a:ext uri="{FF2B5EF4-FFF2-40B4-BE49-F238E27FC236}">
                <a16:creationId xmlns:a16="http://schemas.microsoft.com/office/drawing/2014/main" id="{4B723377-FB0C-8C58-0462-CD5CF8CC29B6}"/>
              </a:ext>
            </a:extLst>
          </p:cNvPr>
          <p:cNvSpPr txBox="1"/>
          <p:nvPr/>
        </p:nvSpPr>
        <p:spPr>
          <a:xfrm>
            <a:off x="4394955" y="5586704"/>
            <a:ext cx="955390" cy="215444"/>
          </a:xfrm>
          <a:prstGeom prst="rect">
            <a:avLst/>
          </a:prstGeom>
          <a:noFill/>
        </p:spPr>
        <p:txBody>
          <a:bodyPr wrap="none" lIns="0" tIns="0" rIns="0" bIns="0" rtlCol="0" anchor="ctr" anchorCtr="0">
            <a:spAutoFit/>
          </a:bodyPr>
          <a:lstStyle/>
          <a:p>
            <a:r>
              <a:rPr lang="en-US" sz="1400" b="1" dirty="0">
                <a:solidFill>
                  <a:srgbClr val="F37440"/>
                </a:solidFill>
              </a:rPr>
              <a:t>Disk Space</a:t>
            </a:r>
          </a:p>
        </p:txBody>
      </p:sp>
      <p:sp>
        <p:nvSpPr>
          <p:cNvPr id="185" name="Freeform 35">
            <a:extLst>
              <a:ext uri="{FF2B5EF4-FFF2-40B4-BE49-F238E27FC236}">
                <a16:creationId xmlns:a16="http://schemas.microsoft.com/office/drawing/2014/main" id="{2C7F2A86-2119-2A55-EB4A-ADC8653E5E39}"/>
              </a:ext>
            </a:extLst>
          </p:cNvPr>
          <p:cNvSpPr/>
          <p:nvPr/>
        </p:nvSpPr>
        <p:spPr>
          <a:xfrm>
            <a:off x="4512168" y="6078830"/>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FF386488-7152-05AC-3A35-7C14E5C7460B}"/>
              </a:ext>
            </a:extLst>
          </p:cNvPr>
          <p:cNvSpPr/>
          <p:nvPr/>
        </p:nvSpPr>
        <p:spPr>
          <a:xfrm>
            <a:off x="4385101" y="5820462"/>
            <a:ext cx="3353675" cy="665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7" name="Rectangle: Rounded Corners 186">
            <a:extLst>
              <a:ext uri="{FF2B5EF4-FFF2-40B4-BE49-F238E27FC236}">
                <a16:creationId xmlns:a16="http://schemas.microsoft.com/office/drawing/2014/main" id="{CC4182F9-2F72-E685-2DE4-84CA7858ADB3}"/>
              </a:ext>
            </a:extLst>
          </p:cNvPr>
          <p:cNvSpPr/>
          <p:nvPr/>
        </p:nvSpPr>
        <p:spPr>
          <a:xfrm>
            <a:off x="4929185" y="5891196"/>
            <a:ext cx="2722208" cy="499137"/>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5767809-725E-8238-0B13-4CE401B7CA7D}"/>
              </a:ext>
            </a:extLst>
          </p:cNvPr>
          <p:cNvSpPr txBox="1"/>
          <p:nvPr/>
        </p:nvSpPr>
        <p:spPr>
          <a:xfrm>
            <a:off x="4973515" y="5952202"/>
            <a:ext cx="1966885" cy="153888"/>
          </a:xfrm>
          <a:prstGeom prst="rect">
            <a:avLst/>
          </a:prstGeom>
          <a:noFill/>
        </p:spPr>
        <p:txBody>
          <a:bodyPr wrap="none" lIns="0" tIns="0" rIns="0" bIns="0" rtlCol="0" anchor="ctr" anchorCtr="0">
            <a:spAutoFit/>
          </a:bodyPr>
          <a:lstStyle/>
          <a:p>
            <a:r>
              <a:rPr lang="en-US" sz="1000" b="1" dirty="0"/>
              <a:t>Maximum Space Available(TB):  </a:t>
            </a:r>
          </a:p>
        </p:txBody>
      </p:sp>
      <p:sp>
        <p:nvSpPr>
          <p:cNvPr id="189" name="TextBox 188">
            <a:extLst>
              <a:ext uri="{FF2B5EF4-FFF2-40B4-BE49-F238E27FC236}">
                <a16:creationId xmlns:a16="http://schemas.microsoft.com/office/drawing/2014/main" id="{FFB2765E-DADF-2193-AB25-870A009092A5}"/>
              </a:ext>
            </a:extLst>
          </p:cNvPr>
          <p:cNvSpPr txBox="1"/>
          <p:nvPr/>
        </p:nvSpPr>
        <p:spPr>
          <a:xfrm>
            <a:off x="4973515" y="6171840"/>
            <a:ext cx="1593385" cy="153888"/>
          </a:xfrm>
          <a:prstGeom prst="rect">
            <a:avLst/>
          </a:prstGeom>
          <a:noFill/>
        </p:spPr>
        <p:txBody>
          <a:bodyPr wrap="none" lIns="0" tIns="0" rIns="0" bIns="0" rtlCol="0" anchor="ctr" anchorCtr="0">
            <a:spAutoFit/>
          </a:bodyPr>
          <a:lstStyle/>
          <a:p>
            <a:r>
              <a:rPr lang="en-US" sz="1000" b="1" dirty="0"/>
              <a:t>Current Space Used(TB):  </a:t>
            </a:r>
          </a:p>
        </p:txBody>
      </p:sp>
      <p:sp>
        <p:nvSpPr>
          <p:cNvPr id="190" name="TextBox 189">
            <a:extLst>
              <a:ext uri="{FF2B5EF4-FFF2-40B4-BE49-F238E27FC236}">
                <a16:creationId xmlns:a16="http://schemas.microsoft.com/office/drawing/2014/main" id="{F4F3B417-FCF8-922A-F524-F64B3B507482}"/>
              </a:ext>
            </a:extLst>
          </p:cNvPr>
          <p:cNvSpPr txBox="1"/>
          <p:nvPr/>
        </p:nvSpPr>
        <p:spPr>
          <a:xfrm>
            <a:off x="6931522" y="5928478"/>
            <a:ext cx="224260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--diskspace.csv[1:3]}}</a:t>
            </a:r>
          </a:p>
        </p:txBody>
      </p:sp>
      <p:sp>
        <p:nvSpPr>
          <p:cNvPr id="191" name="TextBox 190">
            <a:extLst>
              <a:ext uri="{FF2B5EF4-FFF2-40B4-BE49-F238E27FC236}">
                <a16:creationId xmlns:a16="http://schemas.microsoft.com/office/drawing/2014/main" id="{DE2E0C33-9436-4BCA-45B3-CCBBD2ED215A}"/>
              </a:ext>
            </a:extLst>
          </p:cNvPr>
          <p:cNvSpPr txBox="1"/>
          <p:nvPr/>
        </p:nvSpPr>
        <p:spPr>
          <a:xfrm>
            <a:off x="6931522" y="6148116"/>
            <a:ext cx="228588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--diskspace.csv[1:5]}}</a:t>
            </a:r>
          </a:p>
        </p:txBody>
      </p:sp>
      <p:sp>
        <p:nvSpPr>
          <p:cNvPr id="192" name="Freeform 35">
            <a:extLst>
              <a:ext uri="{FF2B5EF4-FFF2-40B4-BE49-F238E27FC236}">
                <a16:creationId xmlns:a16="http://schemas.microsoft.com/office/drawing/2014/main" id="{97408797-11EF-67CF-FCE3-5EC56F355EF2}"/>
              </a:ext>
            </a:extLst>
          </p:cNvPr>
          <p:cNvSpPr/>
          <p:nvPr/>
        </p:nvSpPr>
        <p:spPr>
          <a:xfrm>
            <a:off x="4462774" y="5950158"/>
            <a:ext cx="345002" cy="392278"/>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lumMod val="65000"/>
              <a:alpha val="73000"/>
            </a:schemeClr>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3" name="Rounded Rectangle 6">
            <a:extLst>
              <a:ext uri="{FF2B5EF4-FFF2-40B4-BE49-F238E27FC236}">
                <a16:creationId xmlns:a16="http://schemas.microsoft.com/office/drawing/2014/main" id="{440A8630-99CD-418D-A607-47D4A0624F49}"/>
              </a:ext>
            </a:extLst>
          </p:cNvPr>
          <p:cNvSpPr/>
          <p:nvPr/>
        </p:nvSpPr>
        <p:spPr>
          <a:xfrm>
            <a:off x="8114193" y="5720601"/>
            <a:ext cx="3644683" cy="908231"/>
          </a:xfrm>
          <a:prstGeom prst="roundRect">
            <a:avLst>
              <a:gd name="adj" fmla="val 5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F8290F32-F86A-D7BD-847C-312396F98530}"/>
              </a:ext>
            </a:extLst>
          </p:cNvPr>
          <p:cNvSpPr txBox="1"/>
          <p:nvPr/>
        </p:nvSpPr>
        <p:spPr>
          <a:xfrm>
            <a:off x="8245812" y="5729565"/>
            <a:ext cx="1168077" cy="215444"/>
          </a:xfrm>
          <a:prstGeom prst="rect">
            <a:avLst/>
          </a:prstGeom>
          <a:noFill/>
        </p:spPr>
        <p:txBody>
          <a:bodyPr wrap="none" lIns="0" tIns="0" rIns="0" bIns="0" rtlCol="0" anchor="ctr" anchorCtr="0">
            <a:spAutoFit/>
          </a:bodyPr>
          <a:lstStyle/>
          <a:p>
            <a:r>
              <a:rPr lang="en-US" sz="1400" b="1" dirty="0">
                <a:solidFill>
                  <a:srgbClr val="F37440"/>
                </a:solidFill>
              </a:rPr>
              <a:t>Client Toolset</a:t>
            </a:r>
          </a:p>
        </p:txBody>
      </p:sp>
      <p:sp>
        <p:nvSpPr>
          <p:cNvPr id="195" name="Rectangle 194">
            <a:extLst>
              <a:ext uri="{FF2B5EF4-FFF2-40B4-BE49-F238E27FC236}">
                <a16:creationId xmlns:a16="http://schemas.microsoft.com/office/drawing/2014/main" id="{9B1AE7E5-D81B-CD3D-1CE3-703D50EEABE4}"/>
              </a:ext>
            </a:extLst>
          </p:cNvPr>
          <p:cNvSpPr/>
          <p:nvPr/>
        </p:nvSpPr>
        <p:spPr>
          <a:xfrm>
            <a:off x="8235958" y="5963324"/>
            <a:ext cx="3353675" cy="52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6" name="Rectangle: Rounded Corners 195">
            <a:extLst>
              <a:ext uri="{FF2B5EF4-FFF2-40B4-BE49-F238E27FC236}">
                <a16:creationId xmlns:a16="http://schemas.microsoft.com/office/drawing/2014/main" id="{4B19A82A-653F-70CF-1D48-E4F9B1D349ED}"/>
              </a:ext>
            </a:extLst>
          </p:cNvPr>
          <p:cNvSpPr/>
          <p:nvPr/>
        </p:nvSpPr>
        <p:spPr>
          <a:xfrm>
            <a:off x="8992056" y="6034058"/>
            <a:ext cx="2514917" cy="356276"/>
          </a:xfrm>
          <a:prstGeom prst="roundRect">
            <a:avLst>
              <a:gd name="adj" fmla="val 845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7269C9EA-DEB6-0C8A-FF95-DE0EC152DAE3}"/>
              </a:ext>
            </a:extLst>
          </p:cNvPr>
          <p:cNvSpPr txBox="1"/>
          <p:nvPr/>
        </p:nvSpPr>
        <p:spPr>
          <a:xfrm>
            <a:off x="9085394" y="6113220"/>
            <a:ext cx="2545569" cy="184666"/>
          </a:xfrm>
          <a:prstGeom prst="rect">
            <a:avLst/>
          </a:prstGeom>
          <a:noFill/>
        </p:spPr>
        <p:txBody>
          <a:bodyPr wrap="none" lIns="0" tIns="0" rIns="0" bIns="0" rtlCol="0" anchor="ctr" anchorCtr="0">
            <a:spAutoFit/>
          </a:bodyPr>
          <a:lstStyle>
            <a:defPPr>
              <a:defRPr lang="en-US"/>
            </a:defPPr>
            <a:lvl1pPr>
              <a:defRPr sz="1200" b="1"/>
            </a:lvl1pPr>
          </a:lstStyle>
          <a:p>
            <a:r>
              <a:rPr lang="en-US"/>
              <a:t>{{val:oap--appid</a:t>
            </a:r>
            <a:r>
              <a:rPr lang="en-US" sz="1200" b="1">
                <a:solidFill>
                  <a:srgbClr val="384951"/>
                </a:solidFill>
              </a:rPr>
              <a:t>_</a:t>
            </a:r>
            <a:r>
              <a:rPr lang="en-US"/>
              <a:t>counts.csv[1:3]}}</a:t>
            </a:r>
            <a:endParaRPr lang="en-US" dirty="0"/>
          </a:p>
        </p:txBody>
      </p:sp>
      <p:sp>
        <p:nvSpPr>
          <p:cNvPr id="198" name="Freeform 166">
            <a:extLst>
              <a:ext uri="{FF2B5EF4-FFF2-40B4-BE49-F238E27FC236}">
                <a16:creationId xmlns:a16="http://schemas.microsoft.com/office/drawing/2014/main" id="{DEF2FF01-9750-9171-560F-1194E149D1AA}"/>
              </a:ext>
            </a:extLst>
          </p:cNvPr>
          <p:cNvSpPr>
            <a:spLocks noEditPoints="1"/>
          </p:cNvSpPr>
          <p:nvPr/>
        </p:nvSpPr>
        <p:spPr bwMode="auto">
          <a:xfrm>
            <a:off x="8425624" y="6035133"/>
            <a:ext cx="349069" cy="397937"/>
          </a:xfrm>
          <a:custGeom>
            <a:avLst/>
            <a:gdLst>
              <a:gd name="T0" fmla="*/ 381 w 716"/>
              <a:gd name="T1" fmla="*/ 346 h 820"/>
              <a:gd name="T2" fmla="*/ 381 w 716"/>
              <a:gd name="T3" fmla="*/ 365 h 820"/>
              <a:gd name="T4" fmla="*/ 380 w 716"/>
              <a:gd name="T5" fmla="*/ 372 h 820"/>
              <a:gd name="T6" fmla="*/ 353 w 716"/>
              <a:gd name="T7" fmla="*/ 390 h 820"/>
              <a:gd name="T8" fmla="*/ 335 w 716"/>
              <a:gd name="T9" fmla="*/ 371 h 820"/>
              <a:gd name="T10" fmla="*/ 381 w 716"/>
              <a:gd name="T11" fmla="*/ 346 h 820"/>
              <a:gd name="T12" fmla="*/ 716 w 716"/>
              <a:gd name="T13" fmla="*/ 104 h 820"/>
              <a:gd name="T14" fmla="*/ 716 w 716"/>
              <a:gd name="T15" fmla="*/ 611 h 820"/>
              <a:gd name="T16" fmla="*/ 611 w 716"/>
              <a:gd name="T17" fmla="*/ 716 h 820"/>
              <a:gd name="T18" fmla="*/ 105 w 716"/>
              <a:gd name="T19" fmla="*/ 716 h 820"/>
              <a:gd name="T20" fmla="*/ 0 w 716"/>
              <a:gd name="T21" fmla="*/ 611 h 820"/>
              <a:gd name="T22" fmla="*/ 0 w 716"/>
              <a:gd name="T23" fmla="*/ 104 h 820"/>
              <a:gd name="T24" fmla="*/ 105 w 716"/>
              <a:gd name="T25" fmla="*/ 0 h 820"/>
              <a:gd name="T26" fmla="*/ 611 w 716"/>
              <a:gd name="T27" fmla="*/ 0 h 820"/>
              <a:gd name="T28" fmla="*/ 716 w 716"/>
              <a:gd name="T29" fmla="*/ 104 h 820"/>
              <a:gd name="T30" fmla="*/ 115 w 716"/>
              <a:gd name="T31" fmla="*/ 359 h 820"/>
              <a:gd name="T32" fmla="*/ 282 w 716"/>
              <a:gd name="T33" fmla="*/ 192 h 820"/>
              <a:gd name="T34" fmla="*/ 282 w 716"/>
              <a:gd name="T35" fmla="*/ 154 h 820"/>
              <a:gd name="T36" fmla="*/ 245 w 716"/>
              <a:gd name="T37" fmla="*/ 154 h 820"/>
              <a:gd name="T38" fmla="*/ 59 w 716"/>
              <a:gd name="T39" fmla="*/ 340 h 820"/>
              <a:gd name="T40" fmla="*/ 59 w 716"/>
              <a:gd name="T41" fmla="*/ 378 h 820"/>
              <a:gd name="T42" fmla="*/ 245 w 716"/>
              <a:gd name="T43" fmla="*/ 563 h 820"/>
              <a:gd name="T44" fmla="*/ 263 w 716"/>
              <a:gd name="T45" fmla="*/ 571 h 820"/>
              <a:gd name="T46" fmla="*/ 282 w 716"/>
              <a:gd name="T47" fmla="*/ 563 h 820"/>
              <a:gd name="T48" fmla="*/ 282 w 716"/>
              <a:gd name="T49" fmla="*/ 526 h 820"/>
              <a:gd name="T50" fmla="*/ 115 w 716"/>
              <a:gd name="T51" fmla="*/ 359 h 820"/>
              <a:gd name="T52" fmla="*/ 402 w 716"/>
              <a:gd name="T53" fmla="*/ 402 h 820"/>
              <a:gd name="T54" fmla="*/ 401 w 716"/>
              <a:gd name="T55" fmla="*/ 376 h 820"/>
              <a:gd name="T56" fmla="*/ 401 w 716"/>
              <a:gd name="T57" fmla="*/ 335 h 820"/>
              <a:gd name="T58" fmla="*/ 359 w 716"/>
              <a:gd name="T59" fmla="*/ 290 h 820"/>
              <a:gd name="T60" fmla="*/ 322 w 716"/>
              <a:gd name="T61" fmla="*/ 300 h 820"/>
              <a:gd name="T62" fmla="*/ 327 w 716"/>
              <a:gd name="T63" fmla="*/ 313 h 820"/>
              <a:gd name="T64" fmla="*/ 356 w 716"/>
              <a:gd name="T65" fmla="*/ 305 h 820"/>
              <a:gd name="T66" fmla="*/ 381 w 716"/>
              <a:gd name="T67" fmla="*/ 330 h 820"/>
              <a:gd name="T68" fmla="*/ 381 w 716"/>
              <a:gd name="T69" fmla="*/ 332 h 820"/>
              <a:gd name="T70" fmla="*/ 315 w 716"/>
              <a:gd name="T71" fmla="*/ 373 h 820"/>
              <a:gd name="T72" fmla="*/ 348 w 716"/>
              <a:gd name="T73" fmla="*/ 405 h 820"/>
              <a:gd name="T74" fmla="*/ 382 w 716"/>
              <a:gd name="T75" fmla="*/ 388 h 820"/>
              <a:gd name="T76" fmla="*/ 382 w 716"/>
              <a:gd name="T77" fmla="*/ 388 h 820"/>
              <a:gd name="T78" fmla="*/ 384 w 716"/>
              <a:gd name="T79" fmla="*/ 402 h 820"/>
              <a:gd name="T80" fmla="*/ 402 w 716"/>
              <a:gd name="T81" fmla="*/ 402 h 820"/>
              <a:gd name="T82" fmla="*/ 655 w 716"/>
              <a:gd name="T83" fmla="*/ 340 h 820"/>
              <a:gd name="T84" fmla="*/ 469 w 716"/>
              <a:gd name="T85" fmla="*/ 154 h 820"/>
              <a:gd name="T86" fmla="*/ 431 w 716"/>
              <a:gd name="T87" fmla="*/ 154 h 820"/>
              <a:gd name="T88" fmla="*/ 431 w 716"/>
              <a:gd name="T89" fmla="*/ 192 h 820"/>
              <a:gd name="T90" fmla="*/ 598 w 716"/>
              <a:gd name="T91" fmla="*/ 359 h 820"/>
              <a:gd name="T92" fmla="*/ 431 w 716"/>
              <a:gd name="T93" fmla="*/ 526 h 820"/>
              <a:gd name="T94" fmla="*/ 431 w 716"/>
              <a:gd name="T95" fmla="*/ 563 h 820"/>
              <a:gd name="T96" fmla="*/ 450 w 716"/>
              <a:gd name="T97" fmla="*/ 571 h 820"/>
              <a:gd name="T98" fmla="*/ 469 w 716"/>
              <a:gd name="T99" fmla="*/ 563 h 820"/>
              <a:gd name="T100" fmla="*/ 655 w 716"/>
              <a:gd name="T101" fmla="*/ 378 h 820"/>
              <a:gd name="T102" fmla="*/ 655 w 716"/>
              <a:gd name="T103" fmla="*/ 340 h 820"/>
              <a:gd name="T104" fmla="*/ 656 w 716"/>
              <a:gd name="T105" fmla="*/ 762 h 820"/>
              <a:gd name="T106" fmla="*/ 59 w 716"/>
              <a:gd name="T107" fmla="*/ 762 h 820"/>
              <a:gd name="T108" fmla="*/ 22 w 716"/>
              <a:gd name="T109" fmla="*/ 791 h 820"/>
              <a:gd name="T110" fmla="*/ 59 w 716"/>
              <a:gd name="T111" fmla="*/ 820 h 820"/>
              <a:gd name="T112" fmla="*/ 656 w 716"/>
              <a:gd name="T113" fmla="*/ 820 h 820"/>
              <a:gd name="T114" fmla="*/ 694 w 716"/>
              <a:gd name="T115" fmla="*/ 791 h 820"/>
              <a:gd name="T116" fmla="*/ 656 w 716"/>
              <a:gd name="T117" fmla="*/ 76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820">
                <a:moveTo>
                  <a:pt x="381" y="346"/>
                </a:moveTo>
                <a:cubicBezTo>
                  <a:pt x="381" y="365"/>
                  <a:pt x="381" y="365"/>
                  <a:pt x="381" y="365"/>
                </a:cubicBezTo>
                <a:cubicBezTo>
                  <a:pt x="381" y="367"/>
                  <a:pt x="381" y="370"/>
                  <a:pt x="380" y="372"/>
                </a:cubicBezTo>
                <a:cubicBezTo>
                  <a:pt x="377" y="381"/>
                  <a:pt x="368" y="390"/>
                  <a:pt x="353" y="390"/>
                </a:cubicBezTo>
                <a:cubicBezTo>
                  <a:pt x="343" y="390"/>
                  <a:pt x="335" y="384"/>
                  <a:pt x="335" y="371"/>
                </a:cubicBezTo>
                <a:cubicBezTo>
                  <a:pt x="335" y="350"/>
                  <a:pt x="359" y="346"/>
                  <a:pt x="381" y="346"/>
                </a:cubicBezTo>
                <a:close/>
                <a:moveTo>
                  <a:pt x="716" y="104"/>
                </a:moveTo>
                <a:cubicBezTo>
                  <a:pt x="716" y="611"/>
                  <a:pt x="716" y="611"/>
                  <a:pt x="716" y="611"/>
                </a:cubicBezTo>
                <a:cubicBezTo>
                  <a:pt x="716" y="669"/>
                  <a:pt x="669" y="716"/>
                  <a:pt x="611" y="716"/>
                </a:cubicBezTo>
                <a:cubicBezTo>
                  <a:pt x="105" y="716"/>
                  <a:pt x="105" y="716"/>
                  <a:pt x="105" y="716"/>
                </a:cubicBezTo>
                <a:cubicBezTo>
                  <a:pt x="47" y="716"/>
                  <a:pt x="0" y="669"/>
                  <a:pt x="0" y="611"/>
                </a:cubicBezTo>
                <a:cubicBezTo>
                  <a:pt x="0" y="104"/>
                  <a:pt x="0" y="104"/>
                  <a:pt x="0" y="104"/>
                </a:cubicBezTo>
                <a:cubicBezTo>
                  <a:pt x="0" y="47"/>
                  <a:pt x="47" y="0"/>
                  <a:pt x="105" y="0"/>
                </a:cubicBezTo>
                <a:cubicBezTo>
                  <a:pt x="611" y="0"/>
                  <a:pt x="611" y="0"/>
                  <a:pt x="611" y="0"/>
                </a:cubicBezTo>
                <a:cubicBezTo>
                  <a:pt x="669" y="0"/>
                  <a:pt x="716" y="47"/>
                  <a:pt x="716" y="104"/>
                </a:cubicBezTo>
                <a:close/>
                <a:moveTo>
                  <a:pt x="115" y="359"/>
                </a:moveTo>
                <a:cubicBezTo>
                  <a:pt x="282" y="192"/>
                  <a:pt x="282" y="192"/>
                  <a:pt x="282" y="192"/>
                </a:cubicBezTo>
                <a:cubicBezTo>
                  <a:pt x="293" y="182"/>
                  <a:pt x="293" y="165"/>
                  <a:pt x="282" y="154"/>
                </a:cubicBezTo>
                <a:cubicBezTo>
                  <a:pt x="272" y="144"/>
                  <a:pt x="255" y="144"/>
                  <a:pt x="245" y="154"/>
                </a:cubicBezTo>
                <a:cubicBezTo>
                  <a:pt x="59" y="340"/>
                  <a:pt x="59" y="340"/>
                  <a:pt x="59" y="340"/>
                </a:cubicBezTo>
                <a:cubicBezTo>
                  <a:pt x="48" y="350"/>
                  <a:pt x="48" y="367"/>
                  <a:pt x="59" y="378"/>
                </a:cubicBezTo>
                <a:cubicBezTo>
                  <a:pt x="245" y="563"/>
                  <a:pt x="245" y="563"/>
                  <a:pt x="245" y="563"/>
                </a:cubicBezTo>
                <a:cubicBezTo>
                  <a:pt x="250" y="569"/>
                  <a:pt x="257" y="571"/>
                  <a:pt x="263" y="571"/>
                </a:cubicBezTo>
                <a:cubicBezTo>
                  <a:pt x="270" y="571"/>
                  <a:pt x="277" y="569"/>
                  <a:pt x="282" y="563"/>
                </a:cubicBezTo>
                <a:cubicBezTo>
                  <a:pt x="293" y="553"/>
                  <a:pt x="293" y="536"/>
                  <a:pt x="282" y="526"/>
                </a:cubicBezTo>
                <a:lnTo>
                  <a:pt x="115" y="359"/>
                </a:lnTo>
                <a:close/>
                <a:moveTo>
                  <a:pt x="402" y="402"/>
                </a:moveTo>
                <a:cubicBezTo>
                  <a:pt x="401" y="395"/>
                  <a:pt x="401" y="385"/>
                  <a:pt x="401" y="376"/>
                </a:cubicBezTo>
                <a:cubicBezTo>
                  <a:pt x="401" y="335"/>
                  <a:pt x="401" y="335"/>
                  <a:pt x="401" y="335"/>
                </a:cubicBezTo>
                <a:cubicBezTo>
                  <a:pt x="401" y="313"/>
                  <a:pt x="392" y="290"/>
                  <a:pt x="359" y="290"/>
                </a:cubicBezTo>
                <a:cubicBezTo>
                  <a:pt x="345" y="290"/>
                  <a:pt x="331" y="294"/>
                  <a:pt x="322" y="300"/>
                </a:cubicBezTo>
                <a:cubicBezTo>
                  <a:pt x="327" y="313"/>
                  <a:pt x="327" y="313"/>
                  <a:pt x="327" y="313"/>
                </a:cubicBezTo>
                <a:cubicBezTo>
                  <a:pt x="335" y="308"/>
                  <a:pt x="345" y="305"/>
                  <a:pt x="356" y="305"/>
                </a:cubicBezTo>
                <a:cubicBezTo>
                  <a:pt x="378" y="305"/>
                  <a:pt x="381" y="321"/>
                  <a:pt x="381" y="330"/>
                </a:cubicBezTo>
                <a:cubicBezTo>
                  <a:pt x="381" y="332"/>
                  <a:pt x="381" y="332"/>
                  <a:pt x="381" y="332"/>
                </a:cubicBezTo>
                <a:cubicBezTo>
                  <a:pt x="338" y="332"/>
                  <a:pt x="315" y="347"/>
                  <a:pt x="315" y="373"/>
                </a:cubicBezTo>
                <a:cubicBezTo>
                  <a:pt x="315" y="389"/>
                  <a:pt x="326" y="405"/>
                  <a:pt x="348" y="405"/>
                </a:cubicBezTo>
                <a:cubicBezTo>
                  <a:pt x="364" y="405"/>
                  <a:pt x="376" y="397"/>
                  <a:pt x="382" y="388"/>
                </a:cubicBezTo>
                <a:cubicBezTo>
                  <a:pt x="382" y="388"/>
                  <a:pt x="382" y="388"/>
                  <a:pt x="382" y="388"/>
                </a:cubicBezTo>
                <a:cubicBezTo>
                  <a:pt x="384" y="402"/>
                  <a:pt x="384" y="402"/>
                  <a:pt x="384" y="402"/>
                </a:cubicBezTo>
                <a:lnTo>
                  <a:pt x="402" y="402"/>
                </a:lnTo>
                <a:close/>
                <a:moveTo>
                  <a:pt x="655" y="340"/>
                </a:moveTo>
                <a:cubicBezTo>
                  <a:pt x="469" y="154"/>
                  <a:pt x="469" y="154"/>
                  <a:pt x="469" y="154"/>
                </a:cubicBezTo>
                <a:cubicBezTo>
                  <a:pt x="458" y="144"/>
                  <a:pt x="442" y="144"/>
                  <a:pt x="431" y="154"/>
                </a:cubicBezTo>
                <a:cubicBezTo>
                  <a:pt x="421" y="165"/>
                  <a:pt x="421" y="182"/>
                  <a:pt x="431" y="192"/>
                </a:cubicBezTo>
                <a:cubicBezTo>
                  <a:pt x="598" y="359"/>
                  <a:pt x="598" y="359"/>
                  <a:pt x="598" y="359"/>
                </a:cubicBezTo>
                <a:cubicBezTo>
                  <a:pt x="431" y="526"/>
                  <a:pt x="431" y="526"/>
                  <a:pt x="431" y="526"/>
                </a:cubicBezTo>
                <a:cubicBezTo>
                  <a:pt x="421" y="536"/>
                  <a:pt x="421" y="553"/>
                  <a:pt x="431" y="563"/>
                </a:cubicBezTo>
                <a:cubicBezTo>
                  <a:pt x="436" y="569"/>
                  <a:pt x="443" y="571"/>
                  <a:pt x="450" y="571"/>
                </a:cubicBezTo>
                <a:cubicBezTo>
                  <a:pt x="457" y="571"/>
                  <a:pt x="464" y="569"/>
                  <a:pt x="469" y="563"/>
                </a:cubicBezTo>
                <a:cubicBezTo>
                  <a:pt x="655" y="378"/>
                  <a:pt x="655" y="378"/>
                  <a:pt x="655" y="378"/>
                </a:cubicBezTo>
                <a:cubicBezTo>
                  <a:pt x="665" y="367"/>
                  <a:pt x="665" y="350"/>
                  <a:pt x="655" y="340"/>
                </a:cubicBezTo>
                <a:close/>
                <a:moveTo>
                  <a:pt x="656" y="762"/>
                </a:moveTo>
                <a:cubicBezTo>
                  <a:pt x="59" y="762"/>
                  <a:pt x="59" y="762"/>
                  <a:pt x="59" y="762"/>
                </a:cubicBezTo>
                <a:cubicBezTo>
                  <a:pt x="39" y="762"/>
                  <a:pt x="22" y="775"/>
                  <a:pt x="22" y="791"/>
                </a:cubicBezTo>
                <a:cubicBezTo>
                  <a:pt x="22" y="807"/>
                  <a:pt x="39" y="820"/>
                  <a:pt x="59" y="820"/>
                </a:cubicBezTo>
                <a:cubicBezTo>
                  <a:pt x="656" y="820"/>
                  <a:pt x="656" y="820"/>
                  <a:pt x="656" y="820"/>
                </a:cubicBezTo>
                <a:cubicBezTo>
                  <a:pt x="677" y="820"/>
                  <a:pt x="694" y="807"/>
                  <a:pt x="694" y="791"/>
                </a:cubicBezTo>
                <a:cubicBezTo>
                  <a:pt x="694" y="775"/>
                  <a:pt x="677" y="762"/>
                  <a:pt x="656" y="762"/>
                </a:cubicBezTo>
                <a:close/>
              </a:path>
            </a:pathLst>
          </a:custGeom>
          <a:solidFill>
            <a:schemeClr val="bg1">
              <a:lumMod val="75000"/>
              <a:alpha val="72000"/>
            </a:schemeClr>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99" name="TextBox 198">
            <a:extLst>
              <a:ext uri="{FF2B5EF4-FFF2-40B4-BE49-F238E27FC236}">
                <a16:creationId xmlns:a16="http://schemas.microsoft.com/office/drawing/2014/main" id="{E34498FA-763A-EEA5-0049-5B3E529D3754}"/>
              </a:ext>
            </a:extLst>
          </p:cNvPr>
          <p:cNvSpPr txBox="1"/>
          <p:nvPr/>
        </p:nvSpPr>
        <p:spPr>
          <a:xfrm>
            <a:off x="9359351" y="6124647"/>
            <a:ext cx="2417447" cy="176972"/>
          </a:xfrm>
          <a:prstGeom prst="rect">
            <a:avLst/>
          </a:prstGeom>
          <a:noFill/>
        </p:spPr>
        <p:txBody>
          <a:bodyPr wrap="square" lIns="0" tIns="0" rIns="0" bIns="0" rtlCol="0" anchor="ctr" anchorCtr="0">
            <a:spAutoFit/>
          </a:bodyPr>
          <a:lstStyle>
            <a:defPPr>
              <a:defRPr lang="en-US"/>
            </a:defPPr>
            <a:lvl1pPr>
              <a:defRPr sz="1000" b="1"/>
            </a:lvl1pPr>
          </a:lstStyle>
          <a:p>
            <a:r>
              <a:rPr lang="en-US" sz="1150" dirty="0"/>
              <a:t>Applications on the platform</a:t>
            </a:r>
          </a:p>
        </p:txBody>
      </p:sp>
      <p:sp>
        <p:nvSpPr>
          <p:cNvPr id="200" name="TextBox 199">
            <a:extLst>
              <a:ext uri="{FF2B5EF4-FFF2-40B4-BE49-F238E27FC236}">
                <a16:creationId xmlns:a16="http://schemas.microsoft.com/office/drawing/2014/main" id="{7BB0B401-5E42-E9B2-805D-666E40BC7B01}"/>
              </a:ext>
            </a:extLst>
          </p:cNvPr>
          <p:cNvSpPr txBox="1"/>
          <p:nvPr/>
        </p:nvSpPr>
        <p:spPr>
          <a:xfrm>
            <a:off x="6511797" y="1464281"/>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--dbcinfo.csv[3:2]}}</a:t>
            </a:r>
          </a:p>
        </p:txBody>
      </p:sp>
      <p:sp>
        <p:nvSpPr>
          <p:cNvPr id="201" name="TextBox 200">
            <a:extLst>
              <a:ext uri="{FF2B5EF4-FFF2-40B4-BE49-F238E27FC236}">
                <a16:creationId xmlns:a16="http://schemas.microsoft.com/office/drawing/2014/main" id="{EB6F9CD2-F1E8-6B8D-2BEE-5DC3BA432B2B}"/>
              </a:ext>
            </a:extLst>
          </p:cNvPr>
          <p:cNvSpPr txBox="1"/>
          <p:nvPr/>
        </p:nvSpPr>
        <p:spPr>
          <a:xfrm>
            <a:off x="6499044" y="1694727"/>
            <a:ext cx="4311252" cy="169277"/>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--dbcinfo.csv[4:2]}}</a:t>
            </a:r>
          </a:p>
        </p:txBody>
      </p:sp>
      <p:sp>
        <p:nvSpPr>
          <p:cNvPr id="202" name="TextBox 201">
            <a:extLst>
              <a:ext uri="{FF2B5EF4-FFF2-40B4-BE49-F238E27FC236}">
                <a16:creationId xmlns:a16="http://schemas.microsoft.com/office/drawing/2014/main" id="{C2342E18-9F32-12DE-CC94-AACD135996EA}"/>
              </a:ext>
            </a:extLst>
          </p:cNvPr>
          <p:cNvSpPr txBox="1"/>
          <p:nvPr/>
        </p:nvSpPr>
        <p:spPr>
          <a:xfrm>
            <a:off x="6494691" y="192868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--COD.csv[2:2]}}</a:t>
            </a:r>
          </a:p>
        </p:txBody>
      </p:sp>
      <p:sp>
        <p:nvSpPr>
          <p:cNvPr id="203" name="TextBox 202">
            <a:extLst>
              <a:ext uri="{FF2B5EF4-FFF2-40B4-BE49-F238E27FC236}">
                <a16:creationId xmlns:a16="http://schemas.microsoft.com/office/drawing/2014/main" id="{879D47C0-CCE5-9DD0-D6B1-4CF8C408033A}"/>
              </a:ext>
            </a:extLst>
          </p:cNvPr>
          <p:cNvSpPr txBox="1"/>
          <p:nvPr/>
        </p:nvSpPr>
        <p:spPr>
          <a:xfrm>
            <a:off x="6487071" y="2389694"/>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--dbcinfo.csv[5:2]}}</a:t>
            </a:r>
          </a:p>
        </p:txBody>
      </p:sp>
      <p:sp>
        <p:nvSpPr>
          <p:cNvPr id="204" name="TextBox 203">
            <a:extLst>
              <a:ext uri="{FF2B5EF4-FFF2-40B4-BE49-F238E27FC236}">
                <a16:creationId xmlns:a16="http://schemas.microsoft.com/office/drawing/2014/main" id="{F8377507-E985-E0B4-F9F4-2C4C6024D588}"/>
              </a:ext>
            </a:extLst>
          </p:cNvPr>
          <p:cNvSpPr txBox="1"/>
          <p:nvPr/>
        </p:nvSpPr>
        <p:spPr>
          <a:xfrm>
            <a:off x="6490376" y="263430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--COD.csv[3:2]}}%</a:t>
            </a:r>
          </a:p>
        </p:txBody>
      </p:sp>
      <p:sp>
        <p:nvSpPr>
          <p:cNvPr id="205" name="TextBox 204">
            <a:extLst>
              <a:ext uri="{FF2B5EF4-FFF2-40B4-BE49-F238E27FC236}">
                <a16:creationId xmlns:a16="http://schemas.microsoft.com/office/drawing/2014/main" id="{8E678365-CA9C-9194-4D00-890DA911A2C3}"/>
              </a:ext>
            </a:extLst>
          </p:cNvPr>
          <p:cNvSpPr txBox="1"/>
          <p:nvPr/>
        </p:nvSpPr>
        <p:spPr>
          <a:xfrm>
            <a:off x="6494691" y="2151043"/>
            <a:ext cx="4311252" cy="184666"/>
          </a:xfrm>
          <a:prstGeom prst="rect">
            <a:avLst/>
          </a:prstGeom>
          <a:noFill/>
        </p:spPr>
        <p:txBody>
          <a:bodyPr wrap="none" lIns="0" tIns="0" rIns="0" bIns="0" rtlCol="0" anchor="ctr" anchorCtr="0">
            <a:spAutoFit/>
          </a:bodyPr>
          <a:lstStyle>
            <a:defPPr>
              <a:defRPr lang="en-US"/>
            </a:defPPr>
            <a:lvl1pPr>
              <a:defRPr sz="1200" b="1"/>
            </a:lvl1pPr>
          </a:lstStyle>
          <a:p>
            <a:r>
              <a:rPr lang="en-US" dirty="0"/>
              <a:t>{{</a:t>
            </a:r>
            <a:r>
              <a:rPr lang="en-US" dirty="0" err="1"/>
              <a:t>val:oap</a:t>
            </a:r>
            <a:r>
              <a:rPr lang="en-US" dirty="0"/>
              <a:t>--COD.csv[1:2]}}</a:t>
            </a:r>
          </a:p>
        </p:txBody>
      </p:sp>
      <p:sp>
        <p:nvSpPr>
          <p:cNvPr id="4" name="TextBox 3">
            <a:extLst>
              <a:ext uri="{FF2B5EF4-FFF2-40B4-BE49-F238E27FC236}">
                <a16:creationId xmlns:a16="http://schemas.microsoft.com/office/drawing/2014/main" id="{F8C8C5AC-1E27-2D65-45F6-3FCB46FCDEAC}"/>
              </a:ext>
            </a:extLst>
          </p:cNvPr>
          <p:cNvSpPr txBox="1"/>
          <p:nvPr/>
        </p:nvSpPr>
        <p:spPr>
          <a:xfrm>
            <a:off x="1482896" y="2600729"/>
            <a:ext cx="2837631" cy="705451"/>
          </a:xfrm>
          <a:prstGeom prst="rect">
            <a:avLst/>
          </a:prstGeom>
          <a:noFill/>
        </p:spPr>
        <p:txBody>
          <a:bodyPr wrap="square" lIns="0" tIns="0" rIns="0" bIns="0" rtlCol="0">
            <a:noAutofit/>
          </a:bodyPr>
          <a:lstStyle/>
          <a:p>
            <a:pPr algn="l">
              <a:spcAft>
                <a:spcPts val="300"/>
              </a:spcAft>
            </a:pPr>
            <a:r>
              <a:rPr lang="en-GB" sz="1100" b="1" dirty="0"/>
              <a:t>{{</a:t>
            </a:r>
            <a:r>
              <a:rPr lang="en-GB" sz="1100" b="1" dirty="0" err="1"/>
              <a:t>val:oap</a:t>
            </a:r>
            <a:r>
              <a:rPr lang="en-GB" sz="1100" b="1" dirty="0"/>
              <a:t>--query_counts.csv[1:15]}} Seconds</a:t>
            </a:r>
          </a:p>
          <a:p>
            <a:pPr algn="l">
              <a:spcAft>
                <a:spcPts val="600"/>
              </a:spcAft>
            </a:pPr>
            <a:r>
              <a:rPr lang="en-GB" sz="1100" b="1" dirty="0"/>
              <a:t>{{</a:t>
            </a:r>
            <a:r>
              <a:rPr lang="en-GB" sz="1100" b="1" dirty="0" err="1"/>
              <a:t>val:oap</a:t>
            </a:r>
            <a:r>
              <a:rPr lang="en-GB" sz="1100" b="1" dirty="0"/>
              <a:t>--query_counts.csv[1:14]}}% Sub-Second</a:t>
            </a:r>
          </a:p>
          <a:p>
            <a:pPr algn="l">
              <a:spcAft>
                <a:spcPts val="600"/>
              </a:spcAft>
            </a:pPr>
            <a:endParaRPr lang="en-GB" sz="1100" b="1" dirty="0"/>
          </a:p>
        </p:txBody>
      </p:sp>
      <p:pic>
        <p:nvPicPr>
          <p:cNvPr id="6" name="Graphic 5" descr="Hourglass 90% with solid fill">
            <a:extLst>
              <a:ext uri="{FF2B5EF4-FFF2-40B4-BE49-F238E27FC236}">
                <a16:creationId xmlns:a16="http://schemas.microsoft.com/office/drawing/2014/main" id="{295C3261-57FF-EABA-0DB9-88901EF2F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663" y="2552019"/>
            <a:ext cx="530352" cy="530352"/>
          </a:xfrm>
          <a:prstGeom prst="rect">
            <a:avLst/>
          </a:prstGeom>
        </p:spPr>
      </p:pic>
    </p:spTree>
    <p:extLst>
      <p:ext uri="{BB962C8B-B14F-4D97-AF65-F5344CB8AC3E}">
        <p14:creationId xmlns:p14="http://schemas.microsoft.com/office/powerpoint/2010/main" val="2920393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2286000" y="1834963"/>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2286000" y="2794905"/>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Table Structures</a:t>
            </a:r>
            <a:endParaRPr lang="en-PH" sz="1400" dirty="0">
              <a:solidFill>
                <a:schemeClr val="tx1">
                  <a:lumMod val="7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2286000" y="4474406"/>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2286000" y="4818667"/>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2286000" y="2171704"/>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constraints.csv</a:t>
            </a:r>
            <a:r>
              <a:rPr lang="en-PH" sz="1400" dirty="0">
                <a:solidFill>
                  <a:schemeClr val="tx1">
                    <a:lumMod val="7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2286000" y="3141154"/>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[1:5]}} SET tables out of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[1:2]}} ({{</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tablekind_by_database.csv</a:t>
            </a:r>
            <a:r>
              <a:rPr lang="en-PH" sz="1400" dirty="0">
                <a:solidFill>
                  <a:schemeClr val="tx1">
                    <a:lumMod val="7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6583680" y="1958305"/>
            <a:ext cx="4710223"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Primary Indexes </a:t>
            </a:r>
            <a:r>
              <a:rPr lang="en-PH" sz="1200" dirty="0">
                <a:solidFill>
                  <a:schemeClr val="tx1">
                    <a:lumMod val="75000"/>
                  </a:schemeClr>
                </a:solidFill>
                <a:latin typeface="Arial"/>
              </a:rPr>
              <a:t>drives the intelligent placement of data across AMPs, and can be used to guarantee uniqueness of a field.  This can have a positive impact on performance, especially on tactical workloads.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6583680" y="2890391"/>
            <a:ext cx="4710223" cy="1261884"/>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accent5">
                    <a:lumMod val="50000"/>
                  </a:schemeClr>
                </a:solidFill>
                <a:latin typeface="Arial"/>
              </a:rPr>
              <a:t>SET Tables </a:t>
            </a:r>
            <a:r>
              <a:rPr lang="en-PH" sz="1200" dirty="0">
                <a:solidFill>
                  <a:schemeClr val="tx1">
                    <a:lumMod val="75000"/>
                  </a:schemeClr>
                </a:solidFill>
                <a:latin typeface="Arial"/>
              </a:rPr>
              <a:t>enforce uniqueness automatically, across the entire row (as a mathematical set).   This simple setting disallows 100% duplicate rows, and eliminate the need for complex ETL.</a:t>
            </a:r>
          </a:p>
          <a:p>
            <a:pPr lvl="0">
              <a:spcAft>
                <a:spcPts val="1200"/>
              </a:spcAft>
              <a:defRPr sz="1200">
                <a:solidFill>
                  <a:srgbClr val="384951"/>
                </a:solidFill>
                <a:latin typeface="Arial"/>
              </a:defRPr>
            </a:pPr>
            <a:r>
              <a:rPr lang="en-PH" sz="1200" dirty="0">
                <a:solidFill>
                  <a:schemeClr val="accent5">
                    <a:lumMod val="50000"/>
                  </a:schemeClr>
                </a:solidFill>
                <a:latin typeface="Arial"/>
              </a:rPr>
              <a:t>Global Temp Tables </a:t>
            </a:r>
            <a:r>
              <a:rPr lang="en-PH" sz="1200" dirty="0">
                <a:solidFill>
                  <a:schemeClr val="tx1">
                    <a:lumMod val="75000"/>
                  </a:schemeClr>
                </a:solidFill>
                <a:latin typeface="Arial"/>
              </a:rPr>
              <a:t>and </a:t>
            </a:r>
            <a:r>
              <a:rPr lang="en-PH" sz="1200" dirty="0">
                <a:solidFill>
                  <a:schemeClr val="accent5">
                    <a:lumMod val="50000"/>
                  </a:schemeClr>
                </a:solidFill>
                <a:latin typeface="Arial"/>
              </a:rPr>
              <a:t>Queue Tables </a:t>
            </a:r>
            <a:r>
              <a:rPr lang="en-PH" sz="1200" dirty="0">
                <a:solidFill>
                  <a:schemeClr val="tx1">
                    <a:lumMod val="75000"/>
                  </a:schemeClr>
                </a:solidFill>
                <a:latin typeface="Arial"/>
              </a:rPr>
              <a:t>are specialized table types, and contain purpose-built constraints on how the data is stored and accessed.   </a:t>
            </a:r>
          </a:p>
        </p:txBody>
      </p:sp>
      <p:sp>
        <p:nvSpPr>
          <p:cNvPr id="44" name="TextBox 43">
            <a:extLst>
              <a:ext uri="{FF2B5EF4-FFF2-40B4-BE49-F238E27FC236}">
                <a16:creationId xmlns:a16="http://schemas.microsoft.com/office/drawing/2014/main" id="{0F1A3E65-83B4-D040-93EB-334A6023D8D2}"/>
              </a:ext>
            </a:extLst>
          </p:cNvPr>
          <p:cNvSpPr txBox="1"/>
          <p:nvPr/>
        </p:nvSpPr>
        <p:spPr>
          <a:xfrm>
            <a:off x="6583680" y="4580981"/>
            <a:ext cx="4710223"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Constraints</a:t>
            </a:r>
            <a:r>
              <a:rPr lang="en-PH" sz="1200" dirty="0">
                <a:solidFill>
                  <a:schemeClr val="tx1">
                    <a:lumMod val="75000"/>
                  </a:schemeClr>
                </a:solidFill>
                <a:latin typeface="Arial"/>
              </a:rPr>
              <a:t> allow for fine-grain control / verification of specific data elements, and can be constrained by uniqueness, or to a hard-coded list of values via check constraint, or to a separate definition table via Referential Integrity (RI).   Unlike many other vendors, RI in Teradata can be ENFORCED or NOT ENFORCED, set per column.</a:t>
            </a:r>
          </a:p>
        </p:txBody>
      </p:sp>
      <p:sp>
        <p:nvSpPr>
          <p:cNvPr id="2" name="Title 1">
            <a:extLst>
              <a:ext uri="{FF2B5EF4-FFF2-40B4-BE49-F238E27FC236}">
                <a16:creationId xmlns:a16="http://schemas.microsoft.com/office/drawing/2014/main" id="{C02B4FA5-DFFA-DF41-A728-8F5BD9CC8325}"/>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9F9DD48A-A908-4847-BF5B-5B099A5E19BC}"/>
              </a:ext>
            </a:extLst>
          </p:cNvPr>
          <p:cNvPicPr>
            <a:picLocks noChangeAspect="1"/>
          </p:cNvPicPr>
          <p:nvPr/>
        </p:nvPicPr>
        <p:blipFill>
          <a:blip r:embed="rId4"/>
          <a:stretch>
            <a:fillRect/>
          </a:stretch>
        </p:blipFill>
        <p:spPr>
          <a:xfrm>
            <a:off x="1371600" y="1834963"/>
            <a:ext cx="609600" cy="609600"/>
          </a:xfrm>
          <a:prstGeom prst="rect">
            <a:avLst/>
          </a:prstGeom>
        </p:spPr>
      </p:pic>
      <p:pic>
        <p:nvPicPr>
          <p:cNvPr id="9" name="Picture 8">
            <a:extLst>
              <a:ext uri="{FF2B5EF4-FFF2-40B4-BE49-F238E27FC236}">
                <a16:creationId xmlns:a16="http://schemas.microsoft.com/office/drawing/2014/main" id="{9FAD74E1-AB6F-CE43-9832-528FD0631A7C}"/>
              </a:ext>
            </a:extLst>
          </p:cNvPr>
          <p:cNvPicPr>
            <a:picLocks noChangeAspect="1"/>
          </p:cNvPicPr>
          <p:nvPr/>
        </p:nvPicPr>
        <p:blipFill>
          <a:blip r:embed="rId5"/>
          <a:stretch>
            <a:fillRect/>
          </a:stretch>
        </p:blipFill>
        <p:spPr>
          <a:xfrm>
            <a:off x="1371600" y="2804235"/>
            <a:ext cx="609600" cy="609600"/>
          </a:xfrm>
          <a:prstGeom prst="rect">
            <a:avLst/>
          </a:prstGeom>
        </p:spPr>
      </p:pic>
      <p:pic>
        <p:nvPicPr>
          <p:cNvPr id="11" name="Picture 10">
            <a:extLst>
              <a:ext uri="{FF2B5EF4-FFF2-40B4-BE49-F238E27FC236}">
                <a16:creationId xmlns:a16="http://schemas.microsoft.com/office/drawing/2014/main" id="{DAB1EFA9-A668-3D44-8844-38E8034A26D3}"/>
              </a:ext>
            </a:extLst>
          </p:cNvPr>
          <p:cNvPicPr>
            <a:picLocks noChangeAspect="1"/>
          </p:cNvPicPr>
          <p:nvPr/>
        </p:nvPicPr>
        <p:blipFill>
          <a:blip r:embed="rId6"/>
          <a:stretch>
            <a:fillRect/>
          </a:stretch>
        </p:blipFill>
        <p:spPr>
          <a:xfrm>
            <a:off x="1371600" y="4577262"/>
            <a:ext cx="609600" cy="609600"/>
          </a:xfrm>
          <a:prstGeom prst="rect">
            <a:avLst/>
          </a:prstGeom>
        </p:spPr>
      </p:pic>
    </p:spTree>
    <p:custDataLst>
      <p:tags r:id="rId1"/>
    </p:custDataLst>
    <p:extLst>
      <p:ext uri="{BB962C8B-B14F-4D97-AF65-F5344CB8AC3E}">
        <p14:creationId xmlns:p14="http://schemas.microsoft.com/office/powerpoint/2010/main" val="4426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2286000"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2286000"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2286000"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[1:3]}} INTERVAL /TIME SERIES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[1:8]}} XML/JSON/AVRO/BSON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column_formats.csv</a:t>
            </a:r>
            <a:r>
              <a:rPr lang="en-PH" sz="1400" dirty="0">
                <a:solidFill>
                  <a:schemeClr val="tx1">
                    <a:lumMod val="7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tx1">
                  <a:lumMod val="7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2286000"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Index_summary.csv</a:t>
            </a:r>
            <a:r>
              <a:rPr lang="en-PH" sz="1400" dirty="0">
                <a:solidFill>
                  <a:schemeClr val="tx1">
                    <a:lumMod val="7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2286000"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tx1">
                    <a:lumMod val="75000"/>
                  </a:schemeClr>
                </a:solidFill>
                <a:latin typeface="Arial"/>
              </a:rPr>
              <a:t>{{</a:t>
            </a:r>
            <a:r>
              <a:rPr lang="en-PH" sz="1400" dirty="0" err="1">
                <a:solidFill>
                  <a:schemeClr val="tx1">
                    <a:lumMod val="75000"/>
                  </a:schemeClr>
                </a:solidFill>
                <a:latin typeface="Arial"/>
              </a:rPr>
              <a:t>val:vhc</a:t>
            </a:r>
            <a:r>
              <a:rPr lang="en-PH" sz="1400" dirty="0">
                <a:solidFill>
                  <a:schemeClr val="tx1">
                    <a:lumMod val="75000"/>
                  </a:schemeClr>
                </a:solidFill>
                <a:latin typeface="Arial"/>
              </a:rPr>
              <a:t>--</a:t>
            </a:r>
            <a:r>
              <a:rPr lang="en-PH" sz="1400" dirty="0" err="1">
                <a:solidFill>
                  <a:schemeClr val="tx1">
                    <a:lumMod val="75000"/>
                  </a:schemeClr>
                </a:solidFill>
                <a:latin typeface="Arial"/>
              </a:rPr>
              <a:t>column_format_state.csv</a:t>
            </a:r>
            <a:r>
              <a:rPr lang="en-PH" sz="1400" dirty="0">
                <a:solidFill>
                  <a:schemeClr val="tx1">
                    <a:lumMod val="7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2286000"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tx1">
                    <a:lumMod val="75000"/>
                  </a:schemeClr>
                </a:solidFill>
                <a:latin typeface="Arial" pitchFamily="34" charset="0"/>
                <a:cs typeface="Arial" pitchFamily="34" charset="0"/>
              </a:rPr>
              <a:t>Special</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Data</a:t>
            </a:r>
            <a:r>
              <a:rPr kumimoji="0" lang="en-GB" sz="2000" b="1" i="0" u="none" strike="noStrike" kern="1200" cap="none" spc="0" normalizeH="0" baseline="0" noProof="0" dirty="0">
                <a:ln>
                  <a:noFill/>
                </a:ln>
                <a:solidFill>
                  <a:schemeClr val="tx1">
                    <a:lumMod val="75000"/>
                  </a:schemeClr>
                </a:solidFill>
                <a:effectLst/>
                <a:uLnTx/>
                <a:uFillTx/>
                <a:latin typeface="Arial" pitchFamily="34" charset="0"/>
                <a:ea typeface="+mn-ea"/>
                <a:cs typeface="Arial" pitchFamily="34" charset="0"/>
              </a:rPr>
              <a:t> </a:t>
            </a:r>
            <a:r>
              <a:rPr lang="en-GB" sz="2000" b="1" dirty="0">
                <a:solidFill>
                  <a:schemeClr val="tx1">
                    <a:lumMod val="75000"/>
                  </a:schemeClr>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6583680" y="1945539"/>
            <a:ext cx="4572000"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accent5">
                    <a:lumMod val="50000"/>
                  </a:schemeClr>
                </a:solidFill>
                <a:latin typeface="Arial"/>
              </a:rPr>
              <a:t>Column Formatting </a:t>
            </a:r>
            <a:r>
              <a:rPr lang="en-PH" sz="1200" dirty="0">
                <a:solidFill>
                  <a:schemeClr val="tx1">
                    <a:lumMod val="75000"/>
                  </a:schemeClr>
                </a:solidFill>
                <a:latin typeface="Arial"/>
              </a:rPr>
              <a:t>allows users to control data type precision and default structure for data going in / out of that column.  Without formatting, ETL Governance is left to enforce format consistency.</a:t>
            </a:r>
          </a:p>
        </p:txBody>
      </p:sp>
      <p:sp>
        <p:nvSpPr>
          <p:cNvPr id="42" name="TextBox 41">
            <a:extLst>
              <a:ext uri="{FF2B5EF4-FFF2-40B4-BE49-F238E27FC236}">
                <a16:creationId xmlns:a16="http://schemas.microsoft.com/office/drawing/2014/main" id="{5DEDD4D0-E628-B043-9113-CE482A6BFF81}"/>
              </a:ext>
            </a:extLst>
          </p:cNvPr>
          <p:cNvSpPr txBox="1"/>
          <p:nvPr/>
        </p:nvSpPr>
        <p:spPr>
          <a:xfrm>
            <a:off x="6583680" y="2857049"/>
            <a:ext cx="4572000" cy="553998"/>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tx1">
                    <a:lumMod val="75000"/>
                  </a:schemeClr>
                </a:solidFill>
              </a:rPr>
              <a:t>Teradata offers </a:t>
            </a:r>
            <a:r>
              <a:rPr lang="en-US" sz="1200" dirty="0">
                <a:solidFill>
                  <a:schemeClr val="accent5">
                    <a:lumMod val="50000"/>
                  </a:schemeClr>
                </a:solidFill>
              </a:rPr>
              <a:t>true Multi-Level Partitioning </a:t>
            </a:r>
            <a:r>
              <a:rPr lang="en-US" sz="1200" dirty="0">
                <a:solidFill>
                  <a:schemeClr val="tx1">
                    <a:lumMod val="75000"/>
                  </a:schemeClr>
                </a:solidFill>
              </a:rPr>
              <a:t>that is not often found in the industry.  Besides significantly enhancing performance, constraints can be applied to partitions to ensure data quality.</a:t>
            </a:r>
            <a:endParaRPr lang="en-PH" sz="1200" dirty="0">
              <a:solidFill>
                <a:schemeClr val="tx1">
                  <a:lumMod val="75000"/>
                </a:schemeClr>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6583680" y="3934845"/>
            <a:ext cx="4572000" cy="173893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accent5">
                    <a:lumMod val="50000"/>
                  </a:schemeClr>
                </a:solidFill>
              </a:rPr>
              <a:t>Specialized Data Types </a:t>
            </a:r>
            <a:r>
              <a:rPr lang="en-US" sz="1200" dirty="0">
                <a:solidFill>
                  <a:schemeClr val="tx1">
                    <a:lumMod val="75000"/>
                  </a:schemeClr>
                </a:solidFill>
              </a:rPr>
              <a:t>provide specialized business capabilities such as Time Series, Geospatial, Temporal, and Unstructured Data processing. These data types provide expanded flexibility in data sources, while still enforcing each’s specific data structure requirements. </a:t>
            </a:r>
          </a:p>
          <a:p>
            <a:pPr lvl="0">
              <a:spcAft>
                <a:spcPts val="600"/>
              </a:spcAft>
              <a:defRPr sz="1200">
                <a:solidFill>
                  <a:srgbClr val="6B767D"/>
                </a:solidFill>
                <a:latin typeface="Arial"/>
              </a:defRPr>
            </a:pPr>
            <a:r>
              <a:rPr lang="en-US" sz="1200" dirty="0">
                <a:solidFill>
                  <a:schemeClr val="tx1">
                    <a:lumMod val="75000"/>
                  </a:schemeClr>
                </a:solidFill>
              </a:rPr>
              <a:t>For example, JSON data can be loaded into Teradata, validated, and if clean, loaded into a JSON data type where native dot-notation allows SQL to easily navigate the hierarchical nature of JSON nested structures.</a:t>
            </a:r>
            <a:endParaRPr lang="en-PH" sz="1200" dirty="0">
              <a:solidFill>
                <a:schemeClr val="tx1">
                  <a:lumMod val="75000"/>
                </a:schemeClr>
              </a:solidFill>
              <a:latin typeface="Arial"/>
            </a:endParaRPr>
          </a:p>
        </p:txBody>
      </p:sp>
      <p:sp>
        <p:nvSpPr>
          <p:cNvPr id="2" name="Title 1">
            <a:extLst>
              <a:ext uri="{FF2B5EF4-FFF2-40B4-BE49-F238E27FC236}">
                <a16:creationId xmlns:a16="http://schemas.microsoft.com/office/drawing/2014/main" id="{BB1D206D-9DFB-5A45-BAAD-587958C50376}"/>
              </a:ext>
            </a:extLst>
          </p:cNvPr>
          <p:cNvSpPr>
            <a:spLocks noGrp="1"/>
          </p:cNvSpPr>
          <p:nvPr>
            <p:ph type="title"/>
          </p:nvPr>
        </p:nvSpPr>
        <p:spPr/>
        <p:txBody>
          <a:bodyPr/>
          <a:lstStyle/>
          <a:p>
            <a:r>
              <a:rPr kumimoji="0" lang="en-US" sz="2800" b="0" i="0" u="none" strike="noStrike" kern="1200" cap="none" spc="-30" normalizeH="0" baseline="0" noProof="0" dirty="0">
                <a:ln>
                  <a:noFill/>
                </a:ln>
                <a:solidFill>
                  <a:srgbClr val="00233C"/>
                </a:solidFill>
                <a:effectLst/>
                <a:uLnTx/>
                <a:uFillTx/>
                <a:latin typeface="Inter Light"/>
                <a:ea typeface="+mj-ea"/>
                <a:cs typeface="+mj-cs"/>
              </a:rPr>
              <a:t>Constraint Analysis</a:t>
            </a:r>
            <a:endParaRPr lang="en-US" dirty="0"/>
          </a:p>
        </p:txBody>
      </p:sp>
      <p:pic>
        <p:nvPicPr>
          <p:cNvPr id="6" name="Picture 5">
            <a:extLst>
              <a:ext uri="{FF2B5EF4-FFF2-40B4-BE49-F238E27FC236}">
                <a16:creationId xmlns:a16="http://schemas.microsoft.com/office/drawing/2014/main" id="{7A6362F1-FCBC-0340-9580-1BD2A5D5968F}"/>
              </a:ext>
            </a:extLst>
          </p:cNvPr>
          <p:cNvPicPr>
            <a:picLocks noChangeAspect="1"/>
          </p:cNvPicPr>
          <p:nvPr/>
        </p:nvPicPr>
        <p:blipFill>
          <a:blip r:embed="rId4"/>
          <a:stretch>
            <a:fillRect/>
          </a:stretch>
        </p:blipFill>
        <p:spPr>
          <a:xfrm>
            <a:off x="1371600" y="2857049"/>
            <a:ext cx="609600" cy="609600"/>
          </a:xfrm>
          <a:prstGeom prst="rect">
            <a:avLst/>
          </a:prstGeom>
        </p:spPr>
      </p:pic>
      <p:pic>
        <p:nvPicPr>
          <p:cNvPr id="9" name="Picture 8">
            <a:extLst>
              <a:ext uri="{FF2B5EF4-FFF2-40B4-BE49-F238E27FC236}">
                <a16:creationId xmlns:a16="http://schemas.microsoft.com/office/drawing/2014/main" id="{E926575C-1CCB-1E4F-B0A7-CD1F7A377F90}"/>
              </a:ext>
            </a:extLst>
          </p:cNvPr>
          <p:cNvPicPr>
            <a:picLocks noChangeAspect="1"/>
          </p:cNvPicPr>
          <p:nvPr/>
        </p:nvPicPr>
        <p:blipFill>
          <a:blip r:embed="rId5"/>
          <a:stretch>
            <a:fillRect/>
          </a:stretch>
        </p:blipFill>
        <p:spPr>
          <a:xfrm>
            <a:off x="1371600" y="1777731"/>
            <a:ext cx="609600" cy="609600"/>
          </a:xfrm>
          <a:prstGeom prst="rect">
            <a:avLst/>
          </a:prstGeom>
        </p:spPr>
      </p:pic>
      <p:pic>
        <p:nvPicPr>
          <p:cNvPr id="11" name="Picture 10">
            <a:extLst>
              <a:ext uri="{FF2B5EF4-FFF2-40B4-BE49-F238E27FC236}">
                <a16:creationId xmlns:a16="http://schemas.microsoft.com/office/drawing/2014/main" id="{9A3E86F8-D6BF-E14D-8A31-05C42F3E5846}"/>
              </a:ext>
            </a:extLst>
          </p:cNvPr>
          <p:cNvPicPr>
            <a:picLocks noChangeAspect="1"/>
          </p:cNvPicPr>
          <p:nvPr/>
        </p:nvPicPr>
        <p:blipFill>
          <a:blip r:embed="rId6"/>
          <a:stretch>
            <a:fillRect/>
          </a:stretch>
        </p:blipFill>
        <p:spPr>
          <a:xfrm>
            <a:off x="1371600" y="3825950"/>
            <a:ext cx="609600" cy="609600"/>
          </a:xfrm>
          <a:prstGeom prst="rect">
            <a:avLst/>
          </a:prstGeom>
        </p:spPr>
      </p:pic>
    </p:spTree>
    <p:custDataLst>
      <p:tags r:id="rId1"/>
    </p:custDataLst>
    <p:extLst>
      <p:ext uri="{BB962C8B-B14F-4D97-AF65-F5344CB8AC3E}">
        <p14:creationId xmlns:p14="http://schemas.microsoft.com/office/powerpoint/2010/main" val="11861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4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0E6301-03D6-7F3D-9E2C-1F4BFDD5FF13}"/>
              </a:ext>
            </a:extLst>
          </p:cNvPr>
          <p:cNvSpPr/>
          <p:nvPr/>
        </p:nvSpPr>
        <p:spPr>
          <a:xfrm>
            <a:off x="3043274" y="1533112"/>
            <a:ext cx="3139057"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Average </a:t>
            </a:r>
            <a:r>
              <a:rPr lang="en-GB" sz="1600" dirty="0">
                <a:solidFill>
                  <a:schemeClr val="tx1"/>
                </a:solidFill>
              </a:rPr>
              <a:t>CPU Usage</a:t>
            </a:r>
          </a:p>
          <a:p>
            <a:pPr>
              <a:spcAft>
                <a:spcPts val="200"/>
              </a:spcAft>
              <a:tabLst>
                <a:tab pos="1436688" algn="l"/>
              </a:tabLst>
            </a:pPr>
            <a:r>
              <a:rPr lang="en-GB" sz="1600" dirty="0">
                <a:solidFill>
                  <a:schemeClr val="tx1"/>
                </a:solidFill>
              </a:rPr>
              <a:t>Peak CPU Usage</a:t>
            </a:r>
            <a:endParaRPr lang="en-GB" dirty="0">
              <a:solidFill>
                <a:schemeClr val="tx1"/>
              </a:solidFill>
            </a:endParaRPr>
          </a:p>
        </p:txBody>
      </p:sp>
      <p:pic>
        <p:nvPicPr>
          <p:cNvPr id="10" name="Graphic 9" descr="Processor outline">
            <a:extLst>
              <a:ext uri="{FF2B5EF4-FFF2-40B4-BE49-F238E27FC236}">
                <a16:creationId xmlns:a16="http://schemas.microsoft.com/office/drawing/2014/main" id="{BAE5B154-14F5-018B-5912-643F7C783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159" y="1596695"/>
            <a:ext cx="540000" cy="540000"/>
          </a:xfrm>
          <a:prstGeom prst="rect">
            <a:avLst/>
          </a:prstGeom>
        </p:spPr>
      </p:pic>
      <p:pic>
        <p:nvPicPr>
          <p:cNvPr id="13" name="Graphic 12" descr="Binary outline">
            <a:extLst>
              <a:ext uri="{FF2B5EF4-FFF2-40B4-BE49-F238E27FC236}">
                <a16:creationId xmlns:a16="http://schemas.microsoft.com/office/drawing/2014/main" id="{CA660413-EB48-0031-1227-509234EA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42" y="2351813"/>
            <a:ext cx="540000" cy="540000"/>
          </a:xfrm>
          <a:prstGeom prst="rect">
            <a:avLst/>
          </a:prstGeom>
        </p:spPr>
      </p:pic>
      <p:pic>
        <p:nvPicPr>
          <p:cNvPr id="17" name="Graphic 16" descr="Database outline">
            <a:extLst>
              <a:ext uri="{FF2B5EF4-FFF2-40B4-BE49-F238E27FC236}">
                <a16:creationId xmlns:a16="http://schemas.microsoft.com/office/drawing/2014/main" id="{32A82DE0-C411-D2DA-1F66-EF958026C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85" y="3124848"/>
            <a:ext cx="538977" cy="538977"/>
          </a:xfrm>
          <a:prstGeom prst="rect">
            <a:avLst/>
          </a:prstGeom>
        </p:spPr>
      </p:pic>
      <p:sp>
        <p:nvSpPr>
          <p:cNvPr id="18" name="Rectangle: Rounded Corners 17">
            <a:extLst>
              <a:ext uri="{FF2B5EF4-FFF2-40B4-BE49-F238E27FC236}">
                <a16:creationId xmlns:a16="http://schemas.microsoft.com/office/drawing/2014/main" id="{A89341F8-7566-F181-A0ED-CC3F49AE3170}"/>
              </a:ext>
            </a:extLst>
          </p:cNvPr>
          <p:cNvSpPr/>
          <p:nvPr/>
        </p:nvSpPr>
        <p:spPr>
          <a:xfrm>
            <a:off x="7237732" y="4078132"/>
            <a:ext cx="3957009" cy="650203"/>
          </a:xfrm>
          <a:prstGeom prst="round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200"/>
              </a:spcAft>
            </a:pPr>
            <a:r>
              <a:rPr lang="en-GB" sz="1600" b="1" dirty="0" err="1">
                <a:solidFill>
                  <a:schemeClr val="tx1"/>
                </a:solidFill>
              </a:rPr>
              <a:t>ClearScape</a:t>
            </a:r>
            <a:r>
              <a:rPr lang="en-GB" sz="1600" b="1" dirty="0">
                <a:solidFill>
                  <a:schemeClr val="tx1"/>
                </a:solidFill>
              </a:rPr>
              <a:t> Feature Used = {{</a:t>
            </a:r>
            <a:r>
              <a:rPr lang="en-GB" sz="1600" b="1" dirty="0" err="1">
                <a:solidFill>
                  <a:schemeClr val="tx1"/>
                </a:solidFill>
              </a:rPr>
              <a:t>val:vhc</a:t>
            </a:r>
            <a:r>
              <a:rPr lang="en-GB" sz="1600" b="1" dirty="0">
                <a:solidFill>
                  <a:schemeClr val="tx1"/>
                </a:solidFill>
              </a:rPr>
              <a:t>--feature_ClearScapeFeature_Count.csv</a:t>
            </a:r>
            <a:r>
              <a:rPr lang="en-GB" sz="1600" b="1">
                <a:solidFill>
                  <a:schemeClr val="tx1"/>
                </a:solidFill>
              </a:rPr>
              <a:t>[1:1]}}</a:t>
            </a:r>
            <a:endParaRPr lang="en-GB" sz="1600" b="1" dirty="0">
              <a:solidFill>
                <a:schemeClr val="tx1"/>
              </a:solidFill>
            </a:endParaRPr>
          </a:p>
        </p:txBody>
      </p:sp>
      <p:pic>
        <p:nvPicPr>
          <p:cNvPr id="20" name="Graphic 19" descr="Blueprint outline">
            <a:extLst>
              <a:ext uri="{FF2B5EF4-FFF2-40B4-BE49-F238E27FC236}">
                <a16:creationId xmlns:a16="http://schemas.microsoft.com/office/drawing/2014/main" id="{EB3FCFC9-2C28-201C-6283-CE077B3309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543" y="4120297"/>
            <a:ext cx="540000" cy="540000"/>
          </a:xfrm>
          <a:prstGeom prst="rect">
            <a:avLst/>
          </a:prstGeom>
        </p:spPr>
      </p:pic>
      <p:cxnSp>
        <p:nvCxnSpPr>
          <p:cNvPr id="22" name="Straight Connector 21">
            <a:extLst>
              <a:ext uri="{FF2B5EF4-FFF2-40B4-BE49-F238E27FC236}">
                <a16:creationId xmlns:a16="http://schemas.microsoft.com/office/drawing/2014/main" id="{E0F37231-1D07-4715-7BAB-3757BB94D0CD}"/>
              </a:ext>
            </a:extLst>
          </p:cNvPr>
          <p:cNvCxnSpPr>
            <a:cxnSpLocks/>
          </p:cNvCxnSpPr>
          <p:nvPr/>
        </p:nvCxnSpPr>
        <p:spPr>
          <a:xfrm>
            <a:off x="6047014" y="992906"/>
            <a:ext cx="0" cy="5416207"/>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Transfer outline">
            <a:extLst>
              <a:ext uri="{FF2B5EF4-FFF2-40B4-BE49-F238E27FC236}">
                <a16:creationId xmlns:a16="http://schemas.microsoft.com/office/drawing/2014/main" id="{61D02D8F-BDF3-AB5A-7419-65EDBD6B0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9521" y="4061344"/>
            <a:ext cx="328953" cy="328953"/>
          </a:xfrm>
          <a:prstGeom prst="rect">
            <a:avLst/>
          </a:prstGeom>
        </p:spPr>
      </p:pic>
      <p:sp>
        <p:nvSpPr>
          <p:cNvPr id="27" name="Rectangle: Rounded Corners 26">
            <a:extLst>
              <a:ext uri="{FF2B5EF4-FFF2-40B4-BE49-F238E27FC236}">
                <a16:creationId xmlns:a16="http://schemas.microsoft.com/office/drawing/2014/main" id="{FAB768A4-908A-205E-EA69-D63F8120BE75}"/>
              </a:ext>
            </a:extLst>
          </p:cNvPr>
          <p:cNvSpPr/>
          <p:nvPr/>
        </p:nvSpPr>
        <p:spPr>
          <a:xfrm>
            <a:off x="1968474" y="4014892"/>
            <a:ext cx="2723173" cy="3874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Total Data </a:t>
            </a:r>
            <a:r>
              <a:rPr lang="en-GB" b="1" dirty="0">
                <a:solidFill>
                  <a:schemeClr val="tx2"/>
                </a:solidFill>
              </a:rPr>
              <a:t>Transfers</a:t>
            </a:r>
          </a:p>
        </p:txBody>
      </p:sp>
      <p:grpSp>
        <p:nvGrpSpPr>
          <p:cNvPr id="28" name="Group 27">
            <a:extLst>
              <a:ext uri="{FF2B5EF4-FFF2-40B4-BE49-F238E27FC236}">
                <a16:creationId xmlns:a16="http://schemas.microsoft.com/office/drawing/2014/main" id="{D6C0CF47-DD66-144E-954B-E9798311CED3}"/>
              </a:ext>
            </a:extLst>
          </p:cNvPr>
          <p:cNvGrpSpPr/>
          <p:nvPr/>
        </p:nvGrpSpPr>
        <p:grpSpPr>
          <a:xfrm>
            <a:off x="799449" y="4645779"/>
            <a:ext cx="307419" cy="396503"/>
            <a:chOff x="6520434" y="3225546"/>
            <a:chExt cx="198120" cy="320040"/>
          </a:xfrm>
          <a:solidFill>
            <a:schemeClr val="tx1"/>
          </a:solidFill>
        </p:grpSpPr>
        <p:sp>
          <p:nvSpPr>
            <p:cNvPr id="29" name="Freeform 25">
              <a:extLst>
                <a:ext uri="{FF2B5EF4-FFF2-40B4-BE49-F238E27FC236}">
                  <a16:creationId xmlns:a16="http://schemas.microsoft.com/office/drawing/2014/main" id="{9C55C414-4532-65E1-4265-61FC56ABAF26}"/>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30" name="Freeform 26">
              <a:extLst>
                <a:ext uri="{FF2B5EF4-FFF2-40B4-BE49-F238E27FC236}">
                  <a16:creationId xmlns:a16="http://schemas.microsoft.com/office/drawing/2014/main" id="{873E4771-DB12-B3AC-83CA-D3FF8805E5B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1" name="Freeform 27">
              <a:extLst>
                <a:ext uri="{FF2B5EF4-FFF2-40B4-BE49-F238E27FC236}">
                  <a16:creationId xmlns:a16="http://schemas.microsoft.com/office/drawing/2014/main" id="{2307A09E-896D-16B8-0FCE-BEF4224DF53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2" name="Freeform 28">
              <a:extLst>
                <a:ext uri="{FF2B5EF4-FFF2-40B4-BE49-F238E27FC236}">
                  <a16:creationId xmlns:a16="http://schemas.microsoft.com/office/drawing/2014/main" id="{24A6CA7E-4A6C-490B-1951-E543D04CB4E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4DA24991-E6EC-B69D-C442-679CAA96DC36}"/>
              </a:ext>
            </a:extLst>
          </p:cNvPr>
          <p:cNvGrpSpPr/>
          <p:nvPr/>
        </p:nvGrpSpPr>
        <p:grpSpPr>
          <a:xfrm>
            <a:off x="803217" y="5378419"/>
            <a:ext cx="307419" cy="409089"/>
            <a:chOff x="7599426" y="3220974"/>
            <a:chExt cx="198120" cy="313944"/>
          </a:xfrm>
          <a:solidFill>
            <a:schemeClr val="tx2"/>
          </a:solidFill>
        </p:grpSpPr>
        <p:sp>
          <p:nvSpPr>
            <p:cNvPr id="34" name="Freeform 30">
              <a:extLst>
                <a:ext uri="{FF2B5EF4-FFF2-40B4-BE49-F238E27FC236}">
                  <a16:creationId xmlns:a16="http://schemas.microsoft.com/office/drawing/2014/main" id="{03FF72E3-BED2-E4EF-4342-DFD19D261F70}"/>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5" name="Freeform 31">
              <a:extLst>
                <a:ext uri="{FF2B5EF4-FFF2-40B4-BE49-F238E27FC236}">
                  <a16:creationId xmlns:a16="http://schemas.microsoft.com/office/drawing/2014/main" id="{3FDD1343-F933-E758-E0BE-0069A83DB7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6" name="Freeform 32">
              <a:extLst>
                <a:ext uri="{FF2B5EF4-FFF2-40B4-BE49-F238E27FC236}">
                  <a16:creationId xmlns:a16="http://schemas.microsoft.com/office/drawing/2014/main" id="{8BCF387A-1489-B67F-2D37-4E26CC163544}"/>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7" name="Freeform 33">
              <a:extLst>
                <a:ext uri="{FF2B5EF4-FFF2-40B4-BE49-F238E27FC236}">
                  <a16:creationId xmlns:a16="http://schemas.microsoft.com/office/drawing/2014/main" id="{AC963BA1-04E9-C7FE-B215-DB2FBAFDACD1}"/>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4" name="Title 2">
            <a:extLst>
              <a:ext uri="{FF2B5EF4-FFF2-40B4-BE49-F238E27FC236}">
                <a16:creationId xmlns:a16="http://schemas.microsoft.com/office/drawing/2014/main" id="{4BBB0C40-5E06-C62D-BB79-2992BB2E8A06}"/>
              </a:ext>
            </a:extLst>
          </p:cNvPr>
          <p:cNvSpPr txBox="1">
            <a:spLocks/>
          </p:cNvSpPr>
          <p:nvPr/>
        </p:nvSpPr>
        <p:spPr>
          <a:xfrm>
            <a:off x="589575" y="269217"/>
            <a:ext cx="5937992" cy="47996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spc="-30" baseline="0">
                <a:solidFill>
                  <a:schemeClr val="tx1"/>
                </a:solidFill>
                <a:latin typeface="+mj-lt"/>
                <a:ea typeface="+mj-ea"/>
                <a:cs typeface="+mj-cs"/>
              </a:defRPr>
            </a:lvl1pPr>
          </a:lstStyle>
          <a:p>
            <a:r>
              <a:rPr lang="en-US"/>
              <a:t>Key Highlights</a:t>
            </a:r>
          </a:p>
        </p:txBody>
      </p:sp>
      <p:sp>
        <p:nvSpPr>
          <p:cNvPr id="2" name="Rectangle: Rounded Corners 1">
            <a:extLst>
              <a:ext uri="{FF2B5EF4-FFF2-40B4-BE49-F238E27FC236}">
                <a16:creationId xmlns:a16="http://schemas.microsoft.com/office/drawing/2014/main" id="{208B9FC7-D138-23CC-4119-77971CBA47FF}"/>
              </a:ext>
            </a:extLst>
          </p:cNvPr>
          <p:cNvSpPr/>
          <p:nvPr/>
        </p:nvSpPr>
        <p:spPr>
          <a:xfrm>
            <a:off x="1409008" y="156659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--system_cpu_wCOD.csv[1:1]}}%</a:t>
            </a:r>
          </a:p>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--system_cpu_wCOD.csv[1:2]}}%</a:t>
            </a:r>
          </a:p>
        </p:txBody>
      </p:sp>
      <p:sp>
        <p:nvSpPr>
          <p:cNvPr id="5" name="Rectangle: Rounded Corners 4">
            <a:extLst>
              <a:ext uri="{FF2B5EF4-FFF2-40B4-BE49-F238E27FC236}">
                <a16:creationId xmlns:a16="http://schemas.microsoft.com/office/drawing/2014/main" id="{8A6B4161-AD90-1F3B-AD19-0D50C480EAD9}"/>
              </a:ext>
            </a:extLst>
          </p:cNvPr>
          <p:cNvSpPr/>
          <p:nvPr/>
        </p:nvSpPr>
        <p:spPr>
          <a:xfrm>
            <a:off x="3057368" y="2338408"/>
            <a:ext cx="2989646"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Average I/O Usage</a:t>
            </a:r>
          </a:p>
        </p:txBody>
      </p:sp>
      <p:sp>
        <p:nvSpPr>
          <p:cNvPr id="8" name="Rectangle: Rounded Corners 7">
            <a:extLst>
              <a:ext uri="{FF2B5EF4-FFF2-40B4-BE49-F238E27FC236}">
                <a16:creationId xmlns:a16="http://schemas.microsoft.com/office/drawing/2014/main" id="{9FC1996C-7C60-C15C-DED4-153650B7915F}"/>
              </a:ext>
            </a:extLst>
          </p:cNvPr>
          <p:cNvSpPr/>
          <p:nvPr/>
        </p:nvSpPr>
        <p:spPr>
          <a:xfrm>
            <a:off x="3042252" y="3109198"/>
            <a:ext cx="2989646" cy="627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Disk Filled Percent</a:t>
            </a:r>
          </a:p>
          <a:p>
            <a:pPr>
              <a:spcAft>
                <a:spcPts val="200"/>
              </a:spcAft>
              <a:tabLst>
                <a:tab pos="1436688" algn="l"/>
              </a:tabLst>
            </a:pPr>
            <a:r>
              <a:rPr lang="en-GB" sz="1600" dirty="0">
                <a:solidFill>
                  <a:schemeClr val="tx1"/>
                </a:solidFill>
              </a:rPr>
              <a:t>(Recommended &lt; 75%)</a:t>
            </a:r>
          </a:p>
        </p:txBody>
      </p:sp>
      <p:sp>
        <p:nvSpPr>
          <p:cNvPr id="9" name="Rectangle: Rounded Corners 8">
            <a:extLst>
              <a:ext uri="{FF2B5EF4-FFF2-40B4-BE49-F238E27FC236}">
                <a16:creationId xmlns:a16="http://schemas.microsoft.com/office/drawing/2014/main" id="{DF86B924-5E14-662A-9F36-F6AC437FCB23}"/>
              </a:ext>
            </a:extLst>
          </p:cNvPr>
          <p:cNvSpPr/>
          <p:nvPr/>
        </p:nvSpPr>
        <p:spPr>
          <a:xfrm>
            <a:off x="1410544" y="3098128"/>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--diskspace.csv[1:6]}}%</a:t>
            </a:r>
          </a:p>
        </p:txBody>
      </p:sp>
      <p:sp>
        <p:nvSpPr>
          <p:cNvPr id="12" name="Rectangle: Rounded Corners 11">
            <a:extLst>
              <a:ext uri="{FF2B5EF4-FFF2-40B4-BE49-F238E27FC236}">
                <a16:creationId xmlns:a16="http://schemas.microsoft.com/office/drawing/2014/main" id="{2D253B55-D146-684D-E131-CF3C7CF2BFE5}"/>
              </a:ext>
            </a:extLst>
          </p:cNvPr>
          <p:cNvSpPr/>
          <p:nvPr/>
        </p:nvSpPr>
        <p:spPr>
          <a:xfrm>
            <a:off x="1294448" y="5312988"/>
            <a:ext cx="1798444"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--data_transfer_sum.csv[1:2]}}</a:t>
            </a:r>
            <a:endParaRPr lang="en-GB" sz="1600" dirty="0">
              <a:solidFill>
                <a:schemeClr val="tx1"/>
              </a:solidFill>
            </a:endParaRPr>
          </a:p>
        </p:txBody>
      </p:sp>
      <p:cxnSp>
        <p:nvCxnSpPr>
          <p:cNvPr id="14" name="Straight Connector 13">
            <a:extLst>
              <a:ext uri="{FF2B5EF4-FFF2-40B4-BE49-F238E27FC236}">
                <a16:creationId xmlns:a16="http://schemas.microsoft.com/office/drawing/2014/main" id="{D4AC68CB-084F-80C6-93FC-B70F875D3B5C}"/>
              </a:ext>
            </a:extLst>
          </p:cNvPr>
          <p:cNvCxnSpPr>
            <a:cxnSpLocks/>
          </p:cNvCxnSpPr>
          <p:nvPr/>
        </p:nvCxnSpPr>
        <p:spPr>
          <a:xfrm flipV="1">
            <a:off x="260019" y="3917821"/>
            <a:ext cx="5603183" cy="46182"/>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CCFD39B-9BA0-E4A0-9B45-7A6CF1DEB59C}"/>
              </a:ext>
            </a:extLst>
          </p:cNvPr>
          <p:cNvSpPr/>
          <p:nvPr/>
        </p:nvSpPr>
        <p:spPr>
          <a:xfrm>
            <a:off x="1296789" y="4548267"/>
            <a:ext cx="1798445" cy="51177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--data_transfer_sum.csv[1:1]}}</a:t>
            </a:r>
            <a:endParaRPr lang="en-GB" sz="1600" dirty="0">
              <a:solidFill>
                <a:schemeClr val="tx1"/>
              </a:solidFill>
            </a:endParaRPr>
          </a:p>
        </p:txBody>
      </p:sp>
      <p:sp>
        <p:nvSpPr>
          <p:cNvPr id="41" name="Rectangle: Rounded Corners 40">
            <a:extLst>
              <a:ext uri="{FF2B5EF4-FFF2-40B4-BE49-F238E27FC236}">
                <a16:creationId xmlns:a16="http://schemas.microsoft.com/office/drawing/2014/main" id="{A15B8906-F3CE-C657-9C3B-38F1727FEDEC}"/>
              </a:ext>
            </a:extLst>
          </p:cNvPr>
          <p:cNvSpPr/>
          <p:nvPr/>
        </p:nvSpPr>
        <p:spPr>
          <a:xfrm>
            <a:off x="3057367" y="4487156"/>
            <a:ext cx="2532941" cy="634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Total Inbound (TB)</a:t>
            </a:r>
          </a:p>
        </p:txBody>
      </p:sp>
      <p:sp>
        <p:nvSpPr>
          <p:cNvPr id="42" name="Rectangle: Rounded Corners 41">
            <a:extLst>
              <a:ext uri="{FF2B5EF4-FFF2-40B4-BE49-F238E27FC236}">
                <a16:creationId xmlns:a16="http://schemas.microsoft.com/office/drawing/2014/main" id="{B800BF01-2FF3-38BE-2F6B-2EB6C5264AF3}"/>
              </a:ext>
            </a:extLst>
          </p:cNvPr>
          <p:cNvSpPr/>
          <p:nvPr/>
        </p:nvSpPr>
        <p:spPr>
          <a:xfrm>
            <a:off x="3039640" y="5313879"/>
            <a:ext cx="2725236" cy="551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Total Outbound (TB)</a:t>
            </a:r>
            <a:endParaRPr lang="en-GB" sz="1600" dirty="0">
              <a:solidFill>
                <a:schemeClr val="tx1"/>
              </a:solidFill>
            </a:endParaRPr>
          </a:p>
        </p:txBody>
      </p:sp>
      <p:sp>
        <p:nvSpPr>
          <p:cNvPr id="45" name="Rectangle: Rounded Corners 44">
            <a:extLst>
              <a:ext uri="{FF2B5EF4-FFF2-40B4-BE49-F238E27FC236}">
                <a16:creationId xmlns:a16="http://schemas.microsoft.com/office/drawing/2014/main" id="{91CDC344-9153-C741-3D86-199A1C8668CC}"/>
              </a:ext>
            </a:extLst>
          </p:cNvPr>
          <p:cNvSpPr/>
          <p:nvPr/>
        </p:nvSpPr>
        <p:spPr>
          <a:xfrm>
            <a:off x="2115083" y="992906"/>
            <a:ext cx="2302964"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Platform Metrics</a:t>
            </a:r>
          </a:p>
        </p:txBody>
      </p:sp>
      <p:sp>
        <p:nvSpPr>
          <p:cNvPr id="46" name="Rectangle: Rounded Corners 45">
            <a:extLst>
              <a:ext uri="{FF2B5EF4-FFF2-40B4-BE49-F238E27FC236}">
                <a16:creationId xmlns:a16="http://schemas.microsoft.com/office/drawing/2014/main" id="{1A325AAA-C9C7-5F75-F865-4F862E3A0E61}"/>
              </a:ext>
            </a:extLst>
          </p:cNvPr>
          <p:cNvSpPr/>
          <p:nvPr/>
        </p:nvSpPr>
        <p:spPr>
          <a:xfrm>
            <a:off x="8112082" y="930662"/>
            <a:ext cx="2445573" cy="345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ctr">
              <a:spcAft>
                <a:spcPts val="800"/>
              </a:spcAft>
            </a:pPr>
            <a:r>
              <a:rPr lang="en-GB" b="1">
                <a:solidFill>
                  <a:schemeClr val="tx2"/>
                </a:solidFill>
              </a:rPr>
              <a:t>Database Metrics</a:t>
            </a:r>
          </a:p>
        </p:txBody>
      </p:sp>
      <p:pic>
        <p:nvPicPr>
          <p:cNvPr id="48" name="Graphic 47" descr="Computer with solid fill">
            <a:extLst>
              <a:ext uri="{FF2B5EF4-FFF2-40B4-BE49-F238E27FC236}">
                <a16:creationId xmlns:a16="http://schemas.microsoft.com/office/drawing/2014/main" id="{2415BC68-05C2-8920-F12F-BF909AA75E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72116" y="932044"/>
            <a:ext cx="451695" cy="451695"/>
          </a:xfrm>
          <a:prstGeom prst="rect">
            <a:avLst/>
          </a:prstGeom>
        </p:spPr>
      </p:pic>
      <p:pic>
        <p:nvPicPr>
          <p:cNvPr id="50" name="Graphic 49" descr="Bar chart outline">
            <a:extLst>
              <a:ext uri="{FF2B5EF4-FFF2-40B4-BE49-F238E27FC236}">
                <a16:creationId xmlns:a16="http://schemas.microsoft.com/office/drawing/2014/main" id="{0170D56F-7740-C54C-1EC4-523BF3765D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6616" y="901721"/>
            <a:ext cx="385466" cy="385466"/>
          </a:xfrm>
          <a:prstGeom prst="rect">
            <a:avLst/>
          </a:prstGeom>
        </p:spPr>
      </p:pic>
      <p:sp>
        <p:nvSpPr>
          <p:cNvPr id="58" name="Rectangle: Rounded Corners 57">
            <a:extLst>
              <a:ext uri="{FF2B5EF4-FFF2-40B4-BE49-F238E27FC236}">
                <a16:creationId xmlns:a16="http://schemas.microsoft.com/office/drawing/2014/main" id="{8D60B5D8-7F70-CC05-3E62-2A2B43340778}"/>
              </a:ext>
            </a:extLst>
          </p:cNvPr>
          <p:cNvSpPr/>
          <p:nvPr/>
        </p:nvSpPr>
        <p:spPr>
          <a:xfrm>
            <a:off x="9033528" y="1440205"/>
            <a:ext cx="2781671"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Active Users / Total Users</a:t>
            </a:r>
          </a:p>
        </p:txBody>
      </p:sp>
      <p:sp>
        <p:nvSpPr>
          <p:cNvPr id="59" name="Rectangle: Rounded Corners 58">
            <a:extLst>
              <a:ext uri="{FF2B5EF4-FFF2-40B4-BE49-F238E27FC236}">
                <a16:creationId xmlns:a16="http://schemas.microsoft.com/office/drawing/2014/main" id="{D7770B0F-35F9-5790-B357-3EE04AF943F0}"/>
              </a:ext>
            </a:extLst>
          </p:cNvPr>
          <p:cNvSpPr/>
          <p:nvPr/>
        </p:nvSpPr>
        <p:spPr>
          <a:xfrm>
            <a:off x="7237725" y="1440205"/>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--user_counts.csv[1:3]}} / {{</a:t>
            </a:r>
            <a:r>
              <a:rPr lang="en-GB" sz="1600" b="1" dirty="0" err="1">
                <a:solidFill>
                  <a:schemeClr val="tx1"/>
                </a:solidFill>
              </a:rPr>
              <a:t>val:vhc</a:t>
            </a:r>
            <a:r>
              <a:rPr lang="en-GB" sz="1600" b="1" dirty="0">
                <a:solidFill>
                  <a:schemeClr val="tx1"/>
                </a:solidFill>
              </a:rPr>
              <a:t>--user_counts.csv[1:2]}}</a:t>
            </a:r>
          </a:p>
        </p:txBody>
      </p:sp>
      <p:sp>
        <p:nvSpPr>
          <p:cNvPr id="60" name="Rectangle: Rounded Corners 59">
            <a:extLst>
              <a:ext uri="{FF2B5EF4-FFF2-40B4-BE49-F238E27FC236}">
                <a16:creationId xmlns:a16="http://schemas.microsoft.com/office/drawing/2014/main" id="{EF27A49C-9335-AAA6-E404-97026A86BE7B}"/>
              </a:ext>
            </a:extLst>
          </p:cNvPr>
          <p:cNvSpPr/>
          <p:nvPr/>
        </p:nvSpPr>
        <p:spPr>
          <a:xfrm>
            <a:off x="9033530" y="2657532"/>
            <a:ext cx="2781669"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Peak Concurrency</a:t>
            </a:r>
          </a:p>
        </p:txBody>
      </p:sp>
      <p:sp>
        <p:nvSpPr>
          <p:cNvPr id="61" name="Rectangle: Rounded Corners 60">
            <a:extLst>
              <a:ext uri="{FF2B5EF4-FFF2-40B4-BE49-F238E27FC236}">
                <a16:creationId xmlns:a16="http://schemas.microsoft.com/office/drawing/2014/main" id="{29119C8A-17F9-C6E7-D1E6-861715636463}"/>
              </a:ext>
            </a:extLst>
          </p:cNvPr>
          <p:cNvSpPr/>
          <p:nvPr/>
        </p:nvSpPr>
        <p:spPr>
          <a:xfrm>
            <a:off x="7237725" y="2659732"/>
            <a:ext cx="1733787"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--concurrency.csv[1:5]}}</a:t>
            </a:r>
          </a:p>
        </p:txBody>
      </p:sp>
      <p:cxnSp>
        <p:nvCxnSpPr>
          <p:cNvPr id="62" name="Straight Connector 61">
            <a:extLst>
              <a:ext uri="{FF2B5EF4-FFF2-40B4-BE49-F238E27FC236}">
                <a16:creationId xmlns:a16="http://schemas.microsoft.com/office/drawing/2014/main" id="{A8908103-4190-C2D1-24E2-544F2880C859}"/>
              </a:ext>
            </a:extLst>
          </p:cNvPr>
          <p:cNvCxnSpPr>
            <a:cxnSpLocks/>
          </p:cNvCxnSpPr>
          <p:nvPr/>
        </p:nvCxnSpPr>
        <p:spPr>
          <a:xfrm flipV="1">
            <a:off x="6279812" y="3898030"/>
            <a:ext cx="5486400" cy="14010"/>
          </a:xfrm>
          <a:prstGeom prst="line">
            <a:avLst/>
          </a:prstGeom>
          <a:ln w="29209"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95911DCC-C0A5-94E7-CDFD-D2F8A221831F}"/>
              </a:ext>
            </a:extLst>
          </p:cNvPr>
          <p:cNvSpPr/>
          <p:nvPr/>
        </p:nvSpPr>
        <p:spPr>
          <a:xfrm>
            <a:off x="9081654" y="3272343"/>
            <a:ext cx="2643447" cy="4617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dirty="0">
                <a:solidFill>
                  <a:schemeClr val="tx1"/>
                </a:solidFill>
              </a:rPr>
              <a:t>Multi-Table </a:t>
            </a:r>
            <a:r>
              <a:rPr lang="en-GB" sz="1600">
                <a:solidFill>
                  <a:schemeClr val="tx1"/>
                </a:solidFill>
              </a:rPr>
              <a:t>Join Queries</a:t>
            </a:r>
          </a:p>
        </p:txBody>
      </p:sp>
      <p:sp>
        <p:nvSpPr>
          <p:cNvPr id="66" name="Rectangle: Rounded Corners 65">
            <a:extLst>
              <a:ext uri="{FF2B5EF4-FFF2-40B4-BE49-F238E27FC236}">
                <a16:creationId xmlns:a16="http://schemas.microsoft.com/office/drawing/2014/main" id="{A50B2A70-7AD4-8434-8F50-E5495A70B9A7}"/>
              </a:ext>
            </a:extLst>
          </p:cNvPr>
          <p:cNvSpPr/>
          <p:nvPr/>
        </p:nvSpPr>
        <p:spPr>
          <a:xfrm>
            <a:off x="7237731" y="3274543"/>
            <a:ext cx="1733781" cy="46179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--join_frequency_horz.csv[1:28]}}</a:t>
            </a:r>
            <a:endParaRPr lang="en-GB" sz="1600" dirty="0">
              <a:solidFill>
                <a:schemeClr val="tx1"/>
              </a:solidFill>
            </a:endParaRPr>
          </a:p>
        </p:txBody>
      </p:sp>
      <p:pic>
        <p:nvPicPr>
          <p:cNvPr id="70" name="Graphic 69" descr="Aquarius outline">
            <a:extLst>
              <a:ext uri="{FF2B5EF4-FFF2-40B4-BE49-F238E27FC236}">
                <a16:creationId xmlns:a16="http://schemas.microsoft.com/office/drawing/2014/main" id="{EF688CC4-26B9-6396-F7C3-561F011D7A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3398" y="2598555"/>
            <a:ext cx="584145" cy="584145"/>
          </a:xfrm>
          <a:prstGeom prst="rect">
            <a:avLst/>
          </a:prstGeom>
        </p:spPr>
      </p:pic>
      <p:pic>
        <p:nvPicPr>
          <p:cNvPr id="72" name="Graphic 71" descr="Group outline">
            <a:extLst>
              <a:ext uri="{FF2B5EF4-FFF2-40B4-BE49-F238E27FC236}">
                <a16:creationId xmlns:a16="http://schemas.microsoft.com/office/drawing/2014/main" id="{80F3A14B-E846-E372-EB28-E43945E8418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24318" y="3221911"/>
            <a:ext cx="498491" cy="498491"/>
          </a:xfrm>
          <a:prstGeom prst="rect">
            <a:avLst/>
          </a:prstGeom>
        </p:spPr>
      </p:pic>
      <p:sp>
        <p:nvSpPr>
          <p:cNvPr id="15" name="Rectangle: Rounded Corners 14">
            <a:extLst>
              <a:ext uri="{FF2B5EF4-FFF2-40B4-BE49-F238E27FC236}">
                <a16:creationId xmlns:a16="http://schemas.microsoft.com/office/drawing/2014/main" id="{19B84277-B701-F00E-3675-2C376B24BE78}"/>
              </a:ext>
            </a:extLst>
          </p:cNvPr>
          <p:cNvSpPr/>
          <p:nvPr/>
        </p:nvSpPr>
        <p:spPr>
          <a:xfrm>
            <a:off x="9033529" y="2027836"/>
            <a:ext cx="2691573" cy="4684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tabLst>
                <a:tab pos="1436688" algn="l"/>
              </a:tabLst>
            </a:pPr>
            <a:r>
              <a:rPr lang="en-GB" sz="1600">
                <a:solidFill>
                  <a:schemeClr val="tx1"/>
                </a:solidFill>
              </a:rPr>
              <a:t>Annual Statements</a:t>
            </a:r>
          </a:p>
        </p:txBody>
      </p:sp>
      <p:sp>
        <p:nvSpPr>
          <p:cNvPr id="19" name="Rectangle: Rounded Corners 18">
            <a:extLst>
              <a:ext uri="{FF2B5EF4-FFF2-40B4-BE49-F238E27FC236}">
                <a16:creationId xmlns:a16="http://schemas.microsoft.com/office/drawing/2014/main" id="{CC22D301-1BF3-6F71-E4D6-52EAFCF13D15}"/>
              </a:ext>
            </a:extLst>
          </p:cNvPr>
          <p:cNvSpPr/>
          <p:nvPr/>
        </p:nvSpPr>
        <p:spPr>
          <a:xfrm>
            <a:off x="7237725" y="2057204"/>
            <a:ext cx="1725050" cy="4706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--query_counts.csv[1:11]}}B</a:t>
            </a:r>
            <a:endParaRPr lang="en-GB" sz="1600" dirty="0">
              <a:solidFill>
                <a:schemeClr val="tx1"/>
              </a:solidFill>
            </a:endParaRPr>
          </a:p>
        </p:txBody>
      </p:sp>
      <p:pic>
        <p:nvPicPr>
          <p:cNvPr id="21" name="Graphic 20" descr="Internet outline">
            <a:extLst>
              <a:ext uri="{FF2B5EF4-FFF2-40B4-BE49-F238E27FC236}">
                <a16:creationId xmlns:a16="http://schemas.microsoft.com/office/drawing/2014/main" id="{52B8A2CB-89F8-0108-32F6-20D3EFC37B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834" y="2003176"/>
            <a:ext cx="575773" cy="575773"/>
          </a:xfrm>
          <a:prstGeom prst="rect">
            <a:avLst/>
          </a:prstGeom>
        </p:spPr>
      </p:pic>
      <p:pic>
        <p:nvPicPr>
          <p:cNvPr id="24" name="Graphic 23" descr="Users with solid fill">
            <a:extLst>
              <a:ext uri="{FF2B5EF4-FFF2-40B4-BE49-F238E27FC236}">
                <a16:creationId xmlns:a16="http://schemas.microsoft.com/office/drawing/2014/main" id="{82E8C28F-43DA-2C72-7F7E-3B33963825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43072" y="1447961"/>
            <a:ext cx="460982" cy="460982"/>
          </a:xfrm>
          <a:prstGeom prst="rect">
            <a:avLst/>
          </a:prstGeom>
        </p:spPr>
      </p:pic>
      <p:sp>
        <p:nvSpPr>
          <p:cNvPr id="3" name="Rectangle: Rounded Corners 2">
            <a:extLst>
              <a:ext uri="{FF2B5EF4-FFF2-40B4-BE49-F238E27FC236}">
                <a16:creationId xmlns:a16="http://schemas.microsoft.com/office/drawing/2014/main" id="{02B55EFB-E7A9-779A-3BFB-34978A29B15A}"/>
              </a:ext>
            </a:extLst>
          </p:cNvPr>
          <p:cNvSpPr/>
          <p:nvPr/>
        </p:nvSpPr>
        <p:spPr>
          <a:xfrm>
            <a:off x="1410544" y="2348851"/>
            <a:ext cx="1506287" cy="56753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
              </a:spcAft>
              <a:tabLst>
                <a:tab pos="1436688" algn="l"/>
              </a:tabLst>
            </a:pPr>
            <a:r>
              <a:rPr lang="en-GB" sz="1600" b="1" dirty="0">
                <a:solidFill>
                  <a:schemeClr val="tx1"/>
                </a:solidFill>
              </a:rPr>
              <a:t>{{</a:t>
            </a:r>
            <a:r>
              <a:rPr lang="en-GB" sz="1600" b="1" dirty="0" err="1">
                <a:solidFill>
                  <a:schemeClr val="tx1"/>
                </a:solidFill>
              </a:rPr>
              <a:t>val:vhc</a:t>
            </a:r>
            <a:r>
              <a:rPr lang="en-GB" sz="1600" b="1" dirty="0">
                <a:solidFill>
                  <a:schemeClr val="tx1"/>
                </a:solidFill>
              </a:rPr>
              <a:t>--system_io_wCOD.csv</a:t>
            </a:r>
            <a:r>
              <a:rPr lang="en-GB" sz="1600" b="1">
                <a:solidFill>
                  <a:schemeClr val="tx1"/>
                </a:solidFill>
              </a:rPr>
              <a:t>[1:1]}}%</a:t>
            </a:r>
            <a:endParaRPr lang="en-GB" sz="1600" dirty="0">
              <a:solidFill>
                <a:schemeClr val="tx1"/>
              </a:solidFill>
            </a:endParaRPr>
          </a:p>
        </p:txBody>
      </p:sp>
    </p:spTree>
    <p:extLst>
      <p:ext uri="{BB962C8B-B14F-4D97-AF65-F5344CB8AC3E}">
        <p14:creationId xmlns:p14="http://schemas.microsoft.com/office/powerpoint/2010/main" val="314429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C2C39E-3C73-8A4F-96B5-C98575055B89}"/>
              </a:ext>
            </a:extLst>
          </p:cNvPr>
          <p:cNvSpPr>
            <a:spLocks noGrp="1"/>
          </p:cNvSpPr>
          <p:nvPr>
            <p:ph type="title"/>
          </p:nvPr>
        </p:nvSpPr>
        <p:spPr>
          <a:xfrm>
            <a:off x="457200" y="2112886"/>
            <a:ext cx="8154140" cy="1925714"/>
          </a:xfrm>
        </p:spPr>
        <p:txBody>
          <a:bodyPr/>
          <a:lstStyle/>
          <a:p>
            <a:r>
              <a:rPr lang="en-US" sz="4400" dirty="0"/>
              <a:t>Platform Resource Consumption</a:t>
            </a:r>
          </a:p>
        </p:txBody>
      </p:sp>
      <p:sp>
        <p:nvSpPr>
          <p:cNvPr id="6" name="Text Placeholder 5">
            <a:extLst>
              <a:ext uri="{FF2B5EF4-FFF2-40B4-BE49-F238E27FC236}">
                <a16:creationId xmlns:a16="http://schemas.microsoft.com/office/drawing/2014/main" id="{CF9288B1-A9AF-1A44-8753-EFA7AB07B4FB}"/>
              </a:ext>
            </a:extLst>
          </p:cNvPr>
          <p:cNvSpPr>
            <a:spLocks noGrp="1"/>
          </p:cNvSpPr>
          <p:nvPr>
            <p:ph type="body" idx="1"/>
          </p:nvPr>
        </p:nvSpPr>
        <p:spPr>
          <a:xfrm>
            <a:off x="457200" y="4625266"/>
            <a:ext cx="7955280" cy="426794"/>
          </a:xfrm>
        </p:spPr>
        <p:txBody>
          <a:bodyPr/>
          <a:lstStyle/>
          <a:p>
            <a:pPr>
              <a:defRPr>
                <a:solidFill/>
              </a:defRPr>
            </a:pPr>
            <a:r>
              <a:rPr lang="en-IN"/>
              <a:t>(CPU / IO / Disk Utilization)</a:t>
            </a:r>
            <a:endParaRPr/>
          </a:p>
        </p:txBody>
      </p:sp>
    </p:spTree>
    <p:extLst>
      <p:ext uri="{BB962C8B-B14F-4D97-AF65-F5344CB8AC3E}">
        <p14:creationId xmlns:p14="http://schemas.microsoft.com/office/powerpoint/2010/main" val="23871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dirty="0"/>
              <a:t>System CPU Usage </a:t>
            </a:r>
          </a:p>
        </p:txBody>
      </p:sp>
      <p:sp>
        <p:nvSpPr>
          <p:cNvPr id="21" name="Rectangle 20">
            <a:extLst>
              <a:ext uri="{FF2B5EF4-FFF2-40B4-BE49-F238E27FC236}">
                <a16:creationId xmlns:a16="http://schemas.microsoft.com/office/drawing/2014/main" id="{0076F88A-4898-1743-ADAE-4D4EB6DFDD3D}"/>
              </a:ext>
            </a:extLst>
          </p:cNvPr>
          <p:cNvSpPr>
            <a:spLocks noChangeAspect="1"/>
          </p:cNvSpPr>
          <p:nvPr/>
        </p:nvSpPr>
        <p:spPr>
          <a:xfrm>
            <a:off x="1631582" y="1529040"/>
            <a:ext cx="8758713" cy="43766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system_cpu_by_day_stacked.png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1522776" y="1505227"/>
            <a:ext cx="9037642" cy="462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35097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a:xfrm>
            <a:off x="498088" y="912077"/>
            <a:ext cx="11277600" cy="1409700"/>
          </a:xfrm>
        </p:spPr>
        <p:txBody>
          <a:bodyPr/>
          <a:lstStyle/>
          <a:p>
            <a:r>
              <a:rPr lang="en-US" dirty="0"/>
              <a:t>System CPU Usage - </a:t>
            </a:r>
            <a:r>
              <a:rPr lang="en-US" dirty="0" err="1"/>
              <a:t>HeatMaps</a:t>
            </a:r>
            <a:r>
              <a:rPr lang="en-US" dirty="0"/>
              <a:t> </a:t>
            </a:r>
          </a:p>
        </p:txBody>
      </p:sp>
      <p:sp>
        <p:nvSpPr>
          <p:cNvPr id="21" name="Rectangle 20">
            <a:extLst>
              <a:ext uri="{FF2B5EF4-FFF2-40B4-BE49-F238E27FC236}">
                <a16:creationId xmlns:a16="http://schemas.microsoft.com/office/drawing/2014/main" id="{0076F88A-4898-1743-ADAE-4D4EB6DFDD3D}"/>
              </a:ext>
            </a:extLst>
          </p:cNvPr>
          <p:cNvSpPr>
            <a:spLocks/>
          </p:cNvSpPr>
          <p:nvPr/>
        </p:nvSpPr>
        <p:spPr>
          <a:xfrm>
            <a:off x="587482" y="1616927"/>
            <a:ext cx="7315200" cy="45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system_cpu_by_day_heatmap.png</a:t>
            </a:r>
            <a:r>
              <a:rPr lang="en-US" dirty="0">
                <a:solidFill>
                  <a:schemeClr val="tx1"/>
                </a:solidFill>
              </a:rPr>
              <a:t>}}</a:t>
            </a:r>
          </a:p>
        </p:txBody>
      </p:sp>
      <p:sp>
        <p:nvSpPr>
          <p:cNvPr id="6" name="Rectangle 5">
            <a:extLst>
              <a:ext uri="{FF2B5EF4-FFF2-40B4-BE49-F238E27FC236}">
                <a16:creationId xmlns:a16="http://schemas.microsoft.com/office/drawing/2014/main" id="{49BD57D5-E70F-894A-806F-12693232365C}"/>
              </a:ext>
            </a:extLst>
          </p:cNvPr>
          <p:cNvSpPr>
            <a:spLocks/>
          </p:cNvSpPr>
          <p:nvPr/>
        </p:nvSpPr>
        <p:spPr>
          <a:xfrm>
            <a:off x="8541834" y="931560"/>
            <a:ext cx="3062684" cy="5257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pic:vhc</a:t>
            </a:r>
            <a:r>
              <a:rPr lang="en-US" dirty="0">
                <a:solidFill>
                  <a:schemeClr val="tx1"/>
                </a:solidFill>
              </a:rPr>
              <a:t>--</a:t>
            </a:r>
            <a:r>
              <a:rPr lang="en-US" dirty="0" err="1">
                <a:solidFill>
                  <a:schemeClr val="tx1"/>
                </a:solidFill>
              </a:rPr>
              <a:t>system_cpu_by_dayofweek_heatmap.png</a:t>
            </a:r>
            <a:r>
              <a:rPr lang="en-US" dirty="0">
                <a:solidFill>
                  <a:schemeClr val="tx1"/>
                </a:solidFill>
              </a:rPr>
              <a:t>}}</a:t>
            </a:r>
          </a:p>
        </p:txBody>
      </p:sp>
      <p:sp>
        <p:nvSpPr>
          <p:cNvPr id="7" name="Rectangle 6">
            <a:extLst>
              <a:ext uri="{FF2B5EF4-FFF2-40B4-BE49-F238E27FC236}">
                <a16:creationId xmlns:a16="http://schemas.microsoft.com/office/drawing/2014/main" id="{A979D038-5B30-624B-9F56-F661009AFFCC}"/>
              </a:ext>
            </a:extLst>
          </p:cNvPr>
          <p:cNvSpPr/>
          <p:nvPr/>
        </p:nvSpPr>
        <p:spPr>
          <a:xfrm>
            <a:off x="8259151" y="754913"/>
            <a:ext cx="3367669" cy="55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8" name="Rectangle 7">
            <a:extLst>
              <a:ext uri="{FF2B5EF4-FFF2-40B4-BE49-F238E27FC236}">
                <a16:creationId xmlns:a16="http://schemas.microsoft.com/office/drawing/2014/main" id="{F6D40671-F8BC-DF47-AE61-76FA44D5D4BB}"/>
              </a:ext>
            </a:extLst>
          </p:cNvPr>
          <p:cNvSpPr/>
          <p:nvPr/>
        </p:nvSpPr>
        <p:spPr>
          <a:xfrm>
            <a:off x="416312" y="1483112"/>
            <a:ext cx="7820537" cy="4795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Tree>
    <p:custDataLst>
      <p:tags r:id="rId1"/>
    </p:custDataLst>
    <p:extLst>
      <p:ext uri="{BB962C8B-B14F-4D97-AF65-F5344CB8AC3E}">
        <p14:creationId xmlns:p14="http://schemas.microsoft.com/office/powerpoint/2010/main" val="246174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radata">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ter_ppt_template_230801.potx" id="{68641B98-514F-1D41-8D6D-B3CE0A1E7DF3}" vid="{E11A36CB-027A-6941-85E2-1427F5390006}"/>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Teradata</Template>
  <TotalTime>8057</TotalTime>
  <Words>7183</Words>
  <Application>Microsoft Office PowerPoint</Application>
  <PresentationFormat>Widescreen</PresentationFormat>
  <Paragraphs>574</Paragraphs>
  <Slides>52</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Calibri</vt:lpstr>
      <vt:lpstr>Symbol</vt:lpstr>
      <vt:lpstr>Arial</vt:lpstr>
      <vt:lpstr>Inter SemiBold</vt:lpstr>
      <vt:lpstr>Inter Light</vt:lpstr>
      <vt:lpstr>Inter</vt:lpstr>
      <vt:lpstr>Microsoft Sans Serif</vt:lpstr>
      <vt:lpstr>Times New Roman</vt:lpstr>
      <vt:lpstr>Teradata</vt:lpstr>
      <vt:lpstr>Teradata Vantage Health Check</vt:lpstr>
      <vt:lpstr>Introduction to  Vantage Health Check (VHC)</vt:lpstr>
      <vt:lpstr>PowerPoint Presentation</vt:lpstr>
      <vt:lpstr>Vantage Health Check - Overview</vt:lpstr>
      <vt:lpstr>VHC on a page -- {{val:vhc--intro.csv[1:2]}}: {{val:vhc--intro.csv[1:1]}}</vt:lpstr>
      <vt:lpstr>PowerPoint Presentation</vt:lpstr>
      <vt:lpstr>Platform Resource Consumption</vt:lpstr>
      <vt:lpstr>System CPU Usage </vt:lpstr>
      <vt:lpstr>System CPU Usage - HeatMaps </vt:lpstr>
      <vt:lpstr>System Peak CPU Usage - HeatMaps </vt:lpstr>
      <vt:lpstr>System IO Busy</vt:lpstr>
      <vt:lpstr>System IO Busy – HeatMaps</vt:lpstr>
      <vt:lpstr>PowerPoint Presentation</vt:lpstr>
      <vt:lpstr>Resusage CPU COD</vt:lpstr>
      <vt:lpstr>Resusage CPU COD</vt:lpstr>
      <vt:lpstr>System CPU Usage</vt:lpstr>
      <vt:lpstr>System CPU Usage - HeatMaps </vt:lpstr>
      <vt:lpstr>System CPU Usage</vt:lpstr>
      <vt:lpstr>System Peak CPU Usage - HeatMaps </vt:lpstr>
      <vt:lpstr>System IO Busy</vt:lpstr>
      <vt:lpstr>System IO Busy – HeatMaps</vt:lpstr>
      <vt:lpstr>Disk Consumption: Top 25 Largest Databases</vt:lpstr>
      <vt:lpstr>Query Monitoring</vt:lpstr>
      <vt:lpstr>Database Summary</vt:lpstr>
      <vt:lpstr>PowerPoint Presentation</vt:lpstr>
      <vt:lpstr>Databases with Most Frequent INSERTS/UPDATES/DELETES</vt:lpstr>
      <vt:lpstr>Applications and Data Extracts</vt:lpstr>
      <vt:lpstr>Concurrency Levels</vt:lpstr>
      <vt:lpstr>Daily Activity Throughput</vt:lpstr>
      <vt:lpstr>Query Delay Time</vt:lpstr>
      <vt:lpstr>Top 25 Users</vt:lpstr>
      <vt:lpstr>Workload Management</vt:lpstr>
      <vt:lpstr>JOIN Frequency</vt:lpstr>
      <vt:lpstr>Allocation by Top 50 Databases – CPU</vt:lpstr>
      <vt:lpstr>Allocation by Top 50 Databases – IO GB / Throughput</vt:lpstr>
      <vt:lpstr>Feature Usage</vt:lpstr>
      <vt:lpstr>Feature Usage – Top 25 by Frequency</vt:lpstr>
      <vt:lpstr>Feature Usage – Top 25 by CPU  </vt:lpstr>
      <vt:lpstr>ClearScape Feature Usage by Frequency</vt:lpstr>
      <vt:lpstr>Feature Usage – Unused Features </vt:lpstr>
      <vt:lpstr>Backup Slides</vt:lpstr>
      <vt:lpstr>Allocation by Top 50 Databases – IO Count</vt:lpstr>
      <vt:lpstr>Daily Data Transfers</vt:lpstr>
      <vt:lpstr>Feature Usage – By Subcategory</vt:lpstr>
      <vt:lpstr>Feature Usage – By Solution Type</vt:lpstr>
      <vt:lpstr>Feature Usage – By Objective</vt:lpstr>
      <vt:lpstr>ClearScape Feature Usage By Sub-Category</vt:lpstr>
      <vt:lpstr>ClearScape Statement Count &amp; CPU By Date</vt:lpstr>
      <vt:lpstr>Disk Consumption: Top 25 Largest Databases</vt:lpstr>
      <vt:lpstr>Constraint Analysis</vt:lpstr>
      <vt:lpstr>Constraint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Tonnu, Chanel</dc:creator>
  <cp:keywords/>
  <dc:description/>
  <cp:lastModifiedBy>Munir, Hassan</cp:lastModifiedBy>
  <cp:revision>144</cp:revision>
  <dcterms:created xsi:type="dcterms:W3CDTF">2023-09-29T21:44:38Z</dcterms:created>
  <dcterms:modified xsi:type="dcterms:W3CDTF">2025-09-01T09:41:39Z</dcterms:modified>
  <cp:category/>
</cp:coreProperties>
</file>